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30"/>
  </p:handoutMasterIdLst>
  <p:sldIdLst>
    <p:sldId id="256" r:id="rId2"/>
    <p:sldId id="257" r:id="rId3"/>
    <p:sldId id="274" r:id="rId4"/>
    <p:sldId id="273" r:id="rId5"/>
    <p:sldId id="258" r:id="rId6"/>
    <p:sldId id="259" r:id="rId7"/>
    <p:sldId id="284" r:id="rId8"/>
    <p:sldId id="277" r:id="rId9"/>
    <p:sldId id="278" r:id="rId10"/>
    <p:sldId id="275" r:id="rId11"/>
    <p:sldId id="280" r:id="rId12"/>
    <p:sldId id="281"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6" r:id="rId27"/>
    <p:sldId id="282" r:id="rId28"/>
    <p:sldId id="283" r:id="rId29"/>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1737"/>
          </a:xfrm>
          <a:prstGeom prst="rect">
            <a:avLst/>
          </a:prstGeom>
        </p:spPr>
        <p:txBody>
          <a:bodyPr vert="horz" lIns="93177" tIns="46589" rIns="93177" bIns="46589" rtlCol="0"/>
          <a:lstStyle>
            <a:lvl1pPr algn="r">
              <a:defRPr sz="1200"/>
            </a:lvl1pPr>
          </a:lstStyle>
          <a:p>
            <a:fld id="{80C9E4FE-8778-4FBB-B52F-DCB5572E273E}" type="datetimeFigureOut">
              <a:rPr lang="en-US" smtClean="0"/>
              <a:t>3/10/2016</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8151E765-B3A4-4117-944E-8355A53C7FC1}" type="slidenum">
              <a:rPr lang="en-US" smtClean="0"/>
              <a:t>‹#›</a:t>
            </a:fld>
            <a:endParaRPr lang="en-US"/>
          </a:p>
        </p:txBody>
      </p:sp>
    </p:spTree>
    <p:extLst>
      <p:ext uri="{BB962C8B-B14F-4D97-AF65-F5344CB8AC3E}">
        <p14:creationId xmlns:p14="http://schemas.microsoft.com/office/powerpoint/2010/main" val="40371175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3/10/2016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3/10/2016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3/10/2016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caaclearinghouse.ne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www.ncaa.org/student-athletes/future/how-register" TargetMode="External"/><Relationship Id="rId2" Type="http://schemas.openxmlformats.org/officeDocument/2006/relationships/hyperlink" Target="http://web3.ncaa.org/ECWR2/NCAA_EMS/NCAA.jsp" TargetMode="External"/><Relationship Id="rId1" Type="http://schemas.openxmlformats.org/officeDocument/2006/relationships/slideLayout" Target="../slideLayouts/slideLayout5.xml"/><Relationship Id="rId6" Type="http://schemas.openxmlformats.org/officeDocument/2006/relationships/hyperlink" Target="http://www.ncaa.org/student-athletes/future" TargetMode="External"/><Relationship Id="rId5" Type="http://schemas.openxmlformats.org/officeDocument/2006/relationships/hyperlink" Target="https://new.berecruited.com/?affiliate=12566&amp;gclid=CPbu3J7kysoCFYaCfgodo_AFLA" TargetMode="External"/><Relationship Id="rId4" Type="http://schemas.openxmlformats.org/officeDocument/2006/relationships/hyperlink" Target="https://www.ocps.net/lc/east/hwp/guidance/Documents/ncaa.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caa.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scholarshipstats.com/football.html" TargetMode="External"/><Relationship Id="rId13" Type="http://schemas.openxmlformats.org/officeDocument/2006/relationships/hyperlink" Target="http://www.scholarshipstats.com/rifle.html" TargetMode="External"/><Relationship Id="rId18" Type="http://schemas.openxmlformats.org/officeDocument/2006/relationships/hyperlink" Target="http://www.scholarshipstats.com/swimming.htm" TargetMode="External"/><Relationship Id="rId3" Type="http://schemas.openxmlformats.org/officeDocument/2006/relationships/hyperlink" Target="http://www.scholarshipstats.com/baseball.html" TargetMode="External"/><Relationship Id="rId21" Type="http://schemas.openxmlformats.org/officeDocument/2006/relationships/hyperlink" Target="http://www.scholarshipstats.com/volleyball.htm" TargetMode="External"/><Relationship Id="rId7" Type="http://schemas.openxmlformats.org/officeDocument/2006/relationships/hyperlink" Target="http://www.scholarshipstats.com/fencing.html" TargetMode="External"/><Relationship Id="rId12" Type="http://schemas.openxmlformats.org/officeDocument/2006/relationships/hyperlink" Target="http://www.scholarshipstats.com/lacrosse.html" TargetMode="External"/><Relationship Id="rId17" Type="http://schemas.openxmlformats.org/officeDocument/2006/relationships/hyperlink" Target="http://www.scholarshipstats.com/soccer.html" TargetMode="External"/><Relationship Id="rId2" Type="http://schemas.openxmlformats.org/officeDocument/2006/relationships/hyperlink" Target="http://www.scholarshipstats.com/archery.html" TargetMode="External"/><Relationship Id="rId16" Type="http://schemas.openxmlformats.org/officeDocument/2006/relationships/hyperlink" Target="http://www.scholarshipstats.com/skiing.html" TargetMode="External"/><Relationship Id="rId20" Type="http://schemas.openxmlformats.org/officeDocument/2006/relationships/hyperlink" Target="http://www.scholarshipstats.com/track.htm" TargetMode="External"/><Relationship Id="rId1" Type="http://schemas.openxmlformats.org/officeDocument/2006/relationships/slideLayout" Target="../slideLayouts/slideLayout2.xml"/><Relationship Id="rId6" Type="http://schemas.openxmlformats.org/officeDocument/2006/relationships/hyperlink" Target="http://www.scholarshipstats.com/crosscountry.htm" TargetMode="External"/><Relationship Id="rId11" Type="http://schemas.openxmlformats.org/officeDocument/2006/relationships/hyperlink" Target="http://www.scholarshipstats.com/hockey.html" TargetMode="External"/><Relationship Id="rId5" Type="http://schemas.openxmlformats.org/officeDocument/2006/relationships/hyperlink" Target="http://www.scholarshipstats.com/bowling.html" TargetMode="External"/><Relationship Id="rId15" Type="http://schemas.openxmlformats.org/officeDocument/2006/relationships/hyperlink" Target="http://www.scholarshipstats.com/rugby.html" TargetMode="External"/><Relationship Id="rId23" Type="http://schemas.openxmlformats.org/officeDocument/2006/relationships/hyperlink" Target="http://www.scholarshipstats.com/wrestling.html" TargetMode="External"/><Relationship Id="rId10" Type="http://schemas.openxmlformats.org/officeDocument/2006/relationships/hyperlink" Target="http://www.scholarshipstats.com/gymnastics.html" TargetMode="External"/><Relationship Id="rId19" Type="http://schemas.openxmlformats.org/officeDocument/2006/relationships/hyperlink" Target="http://www.scholarshipstats.com/tennis.htm" TargetMode="External"/><Relationship Id="rId4" Type="http://schemas.openxmlformats.org/officeDocument/2006/relationships/hyperlink" Target="http://www.scholarshipstats.com/basketball.htm" TargetMode="External"/><Relationship Id="rId9" Type="http://schemas.openxmlformats.org/officeDocument/2006/relationships/hyperlink" Target="http://www.scholarshipstats.com/golf.htm" TargetMode="External"/><Relationship Id="rId14" Type="http://schemas.openxmlformats.org/officeDocument/2006/relationships/hyperlink" Target="http://www.scholarshipstats.com/rowing.html" TargetMode="External"/><Relationship Id="rId22" Type="http://schemas.openxmlformats.org/officeDocument/2006/relationships/hyperlink" Target="http://www.scholarshipstats.com/waterpolo.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College Athlete Requirements</a:t>
            </a:r>
            <a:endParaRPr lang="en-US" dirty="0"/>
          </a:p>
        </p:txBody>
      </p:sp>
      <p:sp>
        <p:nvSpPr>
          <p:cNvPr id="3" name="Subtitle 2"/>
          <p:cNvSpPr>
            <a:spLocks noGrp="1"/>
          </p:cNvSpPr>
          <p:nvPr>
            <p:ph type="subTitle" idx="1"/>
          </p:nvPr>
        </p:nvSpPr>
        <p:spPr/>
        <p:txBody>
          <a:bodyPr>
            <a:normAutofit/>
          </a:bodyPr>
          <a:lstStyle/>
          <a:p>
            <a:r>
              <a:rPr lang="en-US" dirty="0" smtClean="0"/>
              <a:t>Outline of what High School Student Athletes Need to know.</a:t>
            </a:r>
          </a:p>
        </p:txBody>
      </p:sp>
    </p:spTree>
    <p:extLst>
      <p:ext uri="{BB962C8B-B14F-4D97-AF65-F5344CB8AC3E}">
        <p14:creationId xmlns:p14="http://schemas.microsoft.com/office/powerpoint/2010/main" val="1194021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Academics increase your odds of playing in college.</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Here are some other reasons why good grades can be a big boost to your odds of playing collegiate sports</a:t>
            </a:r>
            <a:r>
              <a:rPr lang="en-US" dirty="0" smtClean="0"/>
              <a:t>:</a:t>
            </a:r>
            <a:endParaRPr lang="en-US" dirty="0"/>
          </a:p>
          <a:p>
            <a:pPr lvl="1"/>
            <a:r>
              <a:rPr lang="en-US" dirty="0"/>
              <a:t>Good grades in High School is the best predictor of getting good grades in College, and college coaches want to avoid recruiting athletes who end up being ineligible to play or wash out for academic purposes</a:t>
            </a:r>
            <a:r>
              <a:rPr lang="en-US" dirty="0" smtClean="0"/>
              <a:t>.</a:t>
            </a:r>
            <a:endParaRPr lang="en-US" dirty="0"/>
          </a:p>
          <a:p>
            <a:pPr lvl="1"/>
            <a:r>
              <a:rPr lang="en-US" dirty="0"/>
              <a:t>Good grades in high school is a good indicator that the athlete has developed the time management skills that will be essential in college where both the academic and athletic workloads are more challenging then most high schools</a:t>
            </a:r>
            <a:r>
              <a:rPr lang="en-US" dirty="0" smtClean="0"/>
              <a:t>.</a:t>
            </a:r>
            <a:endParaRPr lang="en-US" dirty="0"/>
          </a:p>
          <a:p>
            <a:pPr lvl="1"/>
            <a:r>
              <a:rPr lang="en-US" dirty="0"/>
              <a:t>Good grades in high school is an indicator that the athlete works hard and applies him or herself. Don't underestimate this factor -  the perception that an athlete is "lazy" will immediately kill their chances with many if not most college coaches</a:t>
            </a:r>
            <a:r>
              <a:rPr lang="en-US" dirty="0" smtClean="0"/>
              <a:t>.</a:t>
            </a:r>
            <a:endParaRPr lang="en-US" dirty="0"/>
          </a:p>
          <a:p>
            <a:pPr lvl="1"/>
            <a:r>
              <a:rPr lang="en-US" dirty="0"/>
              <a:t>College coaches want their players to succeed in school and graduate, and it's part of the effectiveness factor of many coaches ratings</a:t>
            </a:r>
            <a:r>
              <a:rPr lang="en-US" dirty="0" smtClean="0"/>
              <a:t>.</a:t>
            </a:r>
            <a:endParaRPr lang="en-US" dirty="0"/>
          </a:p>
          <a:p>
            <a:pPr lvl="1"/>
            <a:r>
              <a:rPr lang="en-US" b="1" dirty="0"/>
              <a:t>Excellent grades </a:t>
            </a:r>
            <a:r>
              <a:rPr lang="en-US" b="1" dirty="0" smtClean="0"/>
              <a:t>might qualify the athlete for an academic scholarship and free </a:t>
            </a:r>
            <a:r>
              <a:rPr lang="en-US" b="1" dirty="0"/>
              <a:t>up athletic based awards for other players - </a:t>
            </a:r>
            <a:r>
              <a:rPr lang="en-US" b="1" dirty="0" smtClean="0"/>
              <a:t>coaches </a:t>
            </a:r>
            <a:r>
              <a:rPr lang="en-US" b="1" dirty="0"/>
              <a:t>really love this situation</a:t>
            </a:r>
            <a:r>
              <a:rPr lang="en-US" b="1" dirty="0" smtClean="0"/>
              <a:t>.</a:t>
            </a:r>
            <a:endParaRPr lang="en-US" b="1" dirty="0"/>
          </a:p>
          <a:p>
            <a:pPr lvl="1"/>
            <a:r>
              <a:rPr lang="en-US" dirty="0"/>
              <a:t>Good grades are an indicator of smarts, and coaches want smart players on their teams!</a:t>
            </a:r>
          </a:p>
        </p:txBody>
      </p:sp>
    </p:spTree>
    <p:extLst>
      <p:ext uri="{BB962C8B-B14F-4D97-AF65-F5344CB8AC3E}">
        <p14:creationId xmlns:p14="http://schemas.microsoft.com/office/powerpoint/2010/main" val="998376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CHECKLIST FOR HIGH SCHOOL ATHLETES MAKING INITIAL CONTACT WITH COLLEGE COACHES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b="1" dirty="0" smtClean="0"/>
          </a:p>
          <a:p>
            <a:pPr marL="0" indent="0">
              <a:buNone/>
            </a:pPr>
            <a:r>
              <a:rPr lang="en-US" b="1" dirty="0" smtClean="0"/>
              <a:t>STEP </a:t>
            </a:r>
            <a:r>
              <a:rPr lang="en-US" b="1" dirty="0"/>
              <a:t>1</a:t>
            </a:r>
            <a:endParaRPr lang="en-US" dirty="0"/>
          </a:p>
          <a:p>
            <a:r>
              <a:rPr lang="en-US" dirty="0"/>
              <a:t>Research the colleges that fit your academic and athletic needs. College reference books and search engines on the Internet can assist you. Establish a tentative list of colleges that you </a:t>
            </a:r>
            <a:r>
              <a:rPr lang="en-US" dirty="0" smtClean="0"/>
              <a:t>would </a:t>
            </a:r>
            <a:r>
              <a:rPr lang="en-US" dirty="0"/>
              <a:t>like to contact. Make sure you are </a:t>
            </a:r>
            <a:r>
              <a:rPr lang="en-US" dirty="0" smtClean="0"/>
              <a:t>academically </a:t>
            </a:r>
            <a:r>
              <a:rPr lang="en-US" dirty="0"/>
              <a:t>eligible for admission to each school on the list. Also make sure that your grades, </a:t>
            </a:r>
            <a:r>
              <a:rPr lang="en-US" dirty="0" smtClean="0"/>
              <a:t>ACT/SAT </a:t>
            </a:r>
            <a:r>
              <a:rPr lang="en-US" dirty="0"/>
              <a:t>scores, and class rank will allow you to be eligible athletically, as well. Your high school counselor can help you if you are not sure.</a:t>
            </a:r>
          </a:p>
          <a:p>
            <a:pPr marL="0" indent="0">
              <a:buNone/>
            </a:pPr>
            <a:r>
              <a:rPr lang="en-US" b="1" dirty="0"/>
              <a:t>STEP 2</a:t>
            </a:r>
            <a:endParaRPr lang="en-US" dirty="0"/>
          </a:p>
          <a:p>
            <a:r>
              <a:rPr lang="en-US" dirty="0"/>
              <a:t>Show your list to your coach and ask for feedback on how realistic your chances would be for each school. Ask if he/she would be willing to make/receive contacts on your behalf. If the answer is yes, provide your coach with the following information:</a:t>
            </a:r>
          </a:p>
          <a:p>
            <a:r>
              <a:rPr lang="en-US" dirty="0"/>
              <a:t>A list of the colleges you plan to contact with each college's coach, phone number, email address, and mailing address</a:t>
            </a:r>
            <a:br>
              <a:rPr lang="en-US" dirty="0"/>
            </a:br>
            <a:r>
              <a:rPr lang="en-US" dirty="0"/>
              <a:t>Copies of the documents you are sending to each college</a:t>
            </a:r>
            <a:br>
              <a:rPr lang="en-US" dirty="0"/>
            </a:br>
            <a:r>
              <a:rPr lang="en-US" dirty="0"/>
              <a:t>A copy of your current high school transcript and resume</a:t>
            </a:r>
          </a:p>
          <a:p>
            <a:pPr marL="0" indent="0">
              <a:buNone/>
            </a:pPr>
            <a:r>
              <a:rPr lang="en-US" b="1" dirty="0" smtClean="0"/>
              <a:t>Optional</a:t>
            </a:r>
            <a:r>
              <a:rPr lang="en-US" b="1" dirty="0"/>
              <a:t>:</a:t>
            </a:r>
          </a:p>
          <a:p>
            <a:r>
              <a:rPr lang="en-US" dirty="0"/>
              <a:t>A copy of your college/career goal statement</a:t>
            </a:r>
            <a:br>
              <a:rPr lang="en-US" dirty="0"/>
            </a:br>
            <a:r>
              <a:rPr lang="en-US" dirty="0"/>
              <a:t>Copies of your letters of recommendation from other adults</a:t>
            </a:r>
            <a:br>
              <a:rPr lang="en-US" dirty="0"/>
            </a:br>
            <a:r>
              <a:rPr lang="en-US" dirty="0"/>
              <a:t>These documents will allow your high school coach to advocate for you knowledgeably. it is important to have his/her support.</a:t>
            </a:r>
          </a:p>
          <a:p>
            <a:pPr marL="0" indent="0">
              <a:buNone/>
            </a:pPr>
            <a:endParaRPr lang="en-US" dirty="0"/>
          </a:p>
        </p:txBody>
      </p:sp>
    </p:spTree>
    <p:extLst>
      <p:ext uri="{BB962C8B-B14F-4D97-AF65-F5344CB8AC3E}">
        <p14:creationId xmlns:p14="http://schemas.microsoft.com/office/powerpoint/2010/main" val="1888453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Continued: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STEP 3</a:t>
            </a:r>
            <a:endParaRPr lang="en-US" dirty="0"/>
          </a:p>
          <a:p>
            <a:r>
              <a:rPr lang="en-US" dirty="0"/>
              <a:t>Send an introduction letter - either from yourself or your coach - and your athletic resume to each college coach. Spring of junior year or Fall of senior year can be good times to send these. You can also send a skills tape and game tape with this initial information, or you can offer to send them "upon request".</a:t>
            </a:r>
          </a:p>
          <a:p>
            <a:pPr marL="0" indent="0">
              <a:buNone/>
            </a:pPr>
            <a:r>
              <a:rPr lang="en-US" b="1" dirty="0"/>
              <a:t>STEP 4</a:t>
            </a:r>
            <a:endParaRPr lang="en-US" dirty="0"/>
          </a:p>
          <a:p>
            <a:r>
              <a:rPr lang="en-US" dirty="0"/>
              <a:t>Make sure to take the ACT and/or SAT in the spring of your junior year. Most college coaches will insist on knowing your scores before considering you.</a:t>
            </a:r>
          </a:p>
          <a:p>
            <a:pPr marL="0" indent="0">
              <a:buNone/>
            </a:pPr>
            <a:r>
              <a:rPr lang="en-US" b="1" dirty="0"/>
              <a:t>STEP 5</a:t>
            </a:r>
            <a:endParaRPr lang="en-US" dirty="0"/>
          </a:p>
          <a:p>
            <a:r>
              <a:rPr lang="en-US" dirty="0"/>
              <a:t>If you are pursuing NCAA Division I or II programs, file a completed NCAA Clearinghouse release form at the end of your junior year or beginning of senior year. You can find the release form at </a:t>
            </a:r>
            <a:r>
              <a:rPr lang="en-US" b="1" u="sng" dirty="0">
                <a:hlinkClick r:id="rId2"/>
              </a:rPr>
              <a:t>www.ncaaclearinghouse.net</a:t>
            </a:r>
            <a:endParaRPr lang="en-US" dirty="0"/>
          </a:p>
          <a:p>
            <a:pPr marL="0" indent="0">
              <a:buNone/>
            </a:pPr>
            <a:r>
              <a:rPr lang="en-US" b="1" dirty="0"/>
              <a:t>STEP 6</a:t>
            </a:r>
            <a:endParaRPr lang="en-US" dirty="0"/>
          </a:p>
          <a:p>
            <a:r>
              <a:rPr lang="en-US" dirty="0"/>
              <a:t>Colleges will often respond by asking you or your coach to complete an athletic questionnaire. If you </a:t>
            </a:r>
            <a:r>
              <a:rPr lang="en-US" dirty="0" smtClean="0"/>
              <a:t>receive </a:t>
            </a:r>
            <a:r>
              <a:rPr lang="en-US" dirty="0"/>
              <a:t>a questionnaire from a random school, take the time to fill it out! You never know when an unexpected opportunity might come your way.</a:t>
            </a:r>
          </a:p>
          <a:p>
            <a:pPr marL="0" indent="0">
              <a:buNone/>
            </a:pPr>
            <a:r>
              <a:rPr lang="en-US" b="1" dirty="0"/>
              <a:t>STEP 7</a:t>
            </a:r>
            <a:endParaRPr lang="en-US" dirty="0"/>
          </a:p>
          <a:p>
            <a:r>
              <a:rPr lang="en-US" dirty="0"/>
              <a:t>Keep in mind that summer sports camps and tournaments provide excellent opportunities for networking with college coaches. Just be sure that you are familiar with the rules that regulate such contact. Your </a:t>
            </a:r>
            <a:r>
              <a:rPr lang="en-US" dirty="0" smtClean="0"/>
              <a:t>coaches </a:t>
            </a:r>
            <a:r>
              <a:rPr lang="en-US" dirty="0"/>
              <a:t>or counselors can provide information booklets from the various athletic associations to assist you. Not knowing the rules will not be an excuse for a recruiting violation</a:t>
            </a:r>
          </a:p>
          <a:p>
            <a:endParaRPr lang="en-US" dirty="0"/>
          </a:p>
        </p:txBody>
      </p:sp>
    </p:spTree>
    <p:extLst>
      <p:ext uri="{BB962C8B-B14F-4D97-AF65-F5344CB8AC3E}">
        <p14:creationId xmlns:p14="http://schemas.microsoft.com/office/powerpoint/2010/main" val="1581747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College Recruiters looking for</a:t>
            </a:r>
            <a:endParaRPr lang="en-US" dirty="0"/>
          </a:p>
        </p:txBody>
      </p:sp>
      <p:sp>
        <p:nvSpPr>
          <p:cNvPr id="3" name="Content Placeholder 2"/>
          <p:cNvSpPr>
            <a:spLocks noGrp="1"/>
          </p:cNvSpPr>
          <p:nvPr>
            <p:ph idx="1"/>
          </p:nvPr>
        </p:nvSpPr>
        <p:spPr/>
        <p:txBody>
          <a:bodyPr>
            <a:normAutofit/>
          </a:bodyPr>
          <a:lstStyle/>
          <a:p>
            <a:r>
              <a:rPr lang="en-US" dirty="0"/>
              <a:t>Several athletes assume that coaches are solely focused on the talent of an individual when recruiting players, this is not completely true. While it is easy to get caught up in the sheer talent and abilities of today’s athletes. On any given day one can see something amazing accomplished in the world of sports only to see it out-done the next. Talent has become exponentially great when it comes to recruitment, there’s no doubt about that, but to say this is all that matters, is well, incorrect. </a:t>
            </a:r>
            <a:r>
              <a:rPr lang="en-US" b="1" u="sng" dirty="0"/>
              <a:t>Talent is a minor attribute in the wide array of characteristics personnel and coaches look for when recruiting an individual</a:t>
            </a:r>
            <a:r>
              <a:rPr lang="en-US" dirty="0"/>
              <a:t>. I have provided below a list of ten attributes that are said to be some of the characteristics coaches look at during the process of recruiting an athlete.</a:t>
            </a:r>
          </a:p>
          <a:p>
            <a:endParaRPr lang="en-US" dirty="0"/>
          </a:p>
        </p:txBody>
      </p:sp>
    </p:spTree>
    <p:extLst>
      <p:ext uri="{BB962C8B-B14F-4D97-AF65-F5344CB8AC3E}">
        <p14:creationId xmlns:p14="http://schemas.microsoft.com/office/powerpoint/2010/main" val="179295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dirty="0" smtClean="0"/>
              <a:t>1) CHARACTER:</a:t>
            </a:r>
            <a:r>
              <a:rPr lang="en-US" sz="2000" dirty="0">
                <a:solidFill>
                  <a:srgbClr val="222222"/>
                </a:solidFill>
              </a:rPr>
              <a:t/>
            </a:r>
            <a:br>
              <a:rPr lang="en-US" sz="2000" dirty="0">
                <a:solidFill>
                  <a:srgbClr val="222222"/>
                </a:solidFill>
              </a:rPr>
            </a:br>
            <a:r>
              <a:rPr lang="en-US" sz="2000" dirty="0" smtClean="0">
                <a:solidFill>
                  <a:srgbClr val="222222"/>
                </a:solidFill>
              </a:rPr>
              <a:t>the </a:t>
            </a:r>
            <a:r>
              <a:rPr lang="en-US" sz="2000" dirty="0">
                <a:solidFill>
                  <a:srgbClr val="222222"/>
                </a:solidFill>
              </a:rPr>
              <a:t>mental and moral qualities distinctive to an individual</a:t>
            </a:r>
            <a:r>
              <a:rPr lang="en-US" sz="2000" dirty="0" smtClean="0">
                <a:solidFill>
                  <a:srgbClr val="222222"/>
                </a:solidFill>
              </a:rPr>
              <a:t>.</a:t>
            </a:r>
            <a:endParaRPr lang="en-US" sz="2000" dirty="0"/>
          </a:p>
        </p:txBody>
      </p:sp>
      <p:sp>
        <p:nvSpPr>
          <p:cNvPr id="5" name="Text Placeholder 4"/>
          <p:cNvSpPr>
            <a:spLocks noGrp="1"/>
          </p:cNvSpPr>
          <p:nvPr>
            <p:ph type="body" idx="1"/>
          </p:nvPr>
        </p:nvSpPr>
        <p:spPr/>
        <p:txBody>
          <a:bodyPr/>
          <a:lstStyle/>
          <a:p>
            <a:r>
              <a:rPr lang="en-US" dirty="0" smtClean="0"/>
              <a:t>Scouts look for:</a:t>
            </a:r>
            <a:endParaRPr lang="en-US" dirty="0"/>
          </a:p>
        </p:txBody>
      </p:sp>
      <p:sp>
        <p:nvSpPr>
          <p:cNvPr id="3" name="Content Placeholder 2"/>
          <p:cNvSpPr>
            <a:spLocks noGrp="1"/>
          </p:cNvSpPr>
          <p:nvPr>
            <p:ph sz="half" idx="2"/>
          </p:nvPr>
        </p:nvSpPr>
        <p:spPr/>
        <p:txBody>
          <a:bodyPr>
            <a:normAutofit/>
          </a:bodyPr>
          <a:lstStyle/>
          <a:p>
            <a:r>
              <a:rPr lang="en-US" dirty="0"/>
              <a:t> Athletes that can represent their team in admire able way, along with the university and the coaches themselves. Also a  prospect that  is a well-rounded individual, someone who is involved and well known throughout their different communities. Upstanding persons that are well composed, in all situations.</a:t>
            </a:r>
          </a:p>
          <a:p>
            <a:endParaRPr lang="en-US" dirty="0"/>
          </a:p>
        </p:txBody>
      </p:sp>
      <p:sp>
        <p:nvSpPr>
          <p:cNvPr id="6" name="Text Placeholder 5"/>
          <p:cNvSpPr>
            <a:spLocks noGrp="1"/>
          </p:cNvSpPr>
          <p:nvPr>
            <p:ph type="body" sz="quarter" idx="3"/>
          </p:nvPr>
        </p:nvSpPr>
        <p:spPr/>
        <p:txBody>
          <a:bodyPr/>
          <a:lstStyle/>
          <a:p>
            <a:r>
              <a:rPr lang="en-US" dirty="0" smtClean="0"/>
              <a:t>Understanding: </a:t>
            </a:r>
            <a:endParaRPr lang="en-US" dirty="0"/>
          </a:p>
        </p:txBody>
      </p:sp>
      <p:pic>
        <p:nvPicPr>
          <p:cNvPr id="8" name="Content Placeholder 7"/>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895565" y="2921687"/>
            <a:ext cx="3539395" cy="3002683"/>
          </a:xfrm>
        </p:spPr>
      </p:pic>
    </p:spTree>
    <p:extLst>
      <p:ext uri="{BB962C8B-B14F-4D97-AF65-F5344CB8AC3E}">
        <p14:creationId xmlns:p14="http://schemas.microsoft.com/office/powerpoint/2010/main" val="2181572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smtClean="0"/>
              <a:t>2) ABILITY:</a:t>
            </a:r>
            <a:r>
              <a:rPr lang="en-US" sz="4900" dirty="0"/>
              <a:t> </a:t>
            </a:r>
            <a:r>
              <a:rPr lang="en-US" sz="2200" dirty="0" smtClean="0"/>
              <a:t/>
            </a:r>
            <a:br>
              <a:rPr lang="en-US" sz="2200" dirty="0" smtClean="0"/>
            </a:br>
            <a:r>
              <a:rPr lang="en-US" sz="2200" dirty="0" smtClean="0"/>
              <a:t>talent</a:t>
            </a:r>
            <a:r>
              <a:rPr lang="en-US" sz="2200" dirty="0"/>
              <a:t>, skill, or proficiency in a particular area.</a:t>
            </a:r>
            <a:br>
              <a:rPr lang="en-US" sz="2200" dirty="0"/>
            </a:br>
            <a:r>
              <a:rPr lang="en-US" sz="2200" dirty="0"/>
              <a:t>"a man of exceptional ability"</a:t>
            </a:r>
            <a:r>
              <a:rPr lang="en-US" dirty="0"/>
              <a:t/>
            </a:r>
            <a:br>
              <a:rPr lang="en-US" dirty="0"/>
            </a:br>
            <a:endParaRPr lang="en-US" dirty="0"/>
          </a:p>
        </p:txBody>
      </p:sp>
      <p:sp>
        <p:nvSpPr>
          <p:cNvPr id="3" name="Text Placeholder 2"/>
          <p:cNvSpPr>
            <a:spLocks noGrp="1"/>
          </p:cNvSpPr>
          <p:nvPr>
            <p:ph type="body" idx="1"/>
          </p:nvPr>
        </p:nvSpPr>
        <p:spPr/>
        <p:txBody>
          <a:bodyPr/>
          <a:lstStyle/>
          <a:p>
            <a:r>
              <a:rPr lang="en-US" dirty="0"/>
              <a:t>Scouts look for:</a:t>
            </a:r>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It </a:t>
            </a:r>
            <a:r>
              <a:rPr lang="en-US" dirty="0"/>
              <a:t>is obvious that this would be one of the attributes on the list. Even though it is not the only factor in determining if an athlete is going to be recruited,  it is said to be one that coaches look at, they want to bring those people who are going to help lead the team to championships and be national contestants. They want athletes that are exceptionally talented now or have the potential to be exceptionally talented with a little more practice and determination.</a:t>
            </a:r>
          </a:p>
          <a:p>
            <a:endParaRPr lang="en-US" dirty="0"/>
          </a:p>
        </p:txBody>
      </p:sp>
      <p:sp>
        <p:nvSpPr>
          <p:cNvPr id="5" name="Text Placeholder 4"/>
          <p:cNvSpPr>
            <a:spLocks noGrp="1"/>
          </p:cNvSpPr>
          <p:nvPr>
            <p:ph type="body" sz="quarter" idx="3"/>
          </p:nvPr>
        </p:nvSpPr>
        <p:spPr/>
        <p:txBody>
          <a:bodyPr/>
          <a:lstStyle/>
          <a:p>
            <a:r>
              <a:rPr lang="en-US" dirty="0"/>
              <a:t>Understanding: </a:t>
            </a:r>
          </a:p>
          <a:p>
            <a:endParaRPr lang="en-US" dirty="0"/>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462584" y="2743817"/>
            <a:ext cx="4473145" cy="3354858"/>
          </a:xfrm>
        </p:spPr>
      </p:pic>
    </p:spTree>
    <p:extLst>
      <p:ext uri="{BB962C8B-B14F-4D97-AF65-F5344CB8AC3E}">
        <p14:creationId xmlns:p14="http://schemas.microsoft.com/office/powerpoint/2010/main" val="1069531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ACADEMIC </a:t>
            </a:r>
            <a:r>
              <a:rPr lang="en-US" dirty="0"/>
              <a:t>ACHIEVEMENTS:</a:t>
            </a:r>
          </a:p>
        </p:txBody>
      </p:sp>
      <p:sp>
        <p:nvSpPr>
          <p:cNvPr id="3" name="Text Placeholder 2"/>
          <p:cNvSpPr>
            <a:spLocks noGrp="1"/>
          </p:cNvSpPr>
          <p:nvPr>
            <p:ph type="body" idx="1"/>
          </p:nvPr>
        </p:nvSpPr>
        <p:spPr/>
        <p:txBody>
          <a:bodyPr/>
          <a:lstStyle/>
          <a:p>
            <a:r>
              <a:rPr lang="en-US" dirty="0"/>
              <a:t>Scouts look for:</a:t>
            </a:r>
          </a:p>
          <a:p>
            <a:endParaRPr lang="en-US" dirty="0"/>
          </a:p>
        </p:txBody>
      </p:sp>
      <p:sp>
        <p:nvSpPr>
          <p:cNvPr id="4" name="Content Placeholder 3"/>
          <p:cNvSpPr>
            <a:spLocks noGrp="1"/>
          </p:cNvSpPr>
          <p:nvPr>
            <p:ph sz="half" idx="2"/>
          </p:nvPr>
        </p:nvSpPr>
        <p:spPr/>
        <p:txBody>
          <a:bodyPr>
            <a:normAutofit/>
          </a:bodyPr>
          <a:lstStyle/>
          <a:p>
            <a:r>
              <a:rPr lang="en-US" dirty="0"/>
              <a:t> Athletes that excel academically are important so coaches won’t have to keep checking up on them and their studies. Also someone who performs well in the classroom and is genuinely concerned about their grades. A student who will help boost the team GPA and the team study ethic, with the initiative that what one person does will ignite the flame in another.</a:t>
            </a:r>
          </a:p>
          <a:p>
            <a:endParaRPr lang="en-US" dirty="0"/>
          </a:p>
        </p:txBody>
      </p:sp>
      <p:sp>
        <p:nvSpPr>
          <p:cNvPr id="5" name="Text Placeholder 4"/>
          <p:cNvSpPr>
            <a:spLocks noGrp="1"/>
          </p:cNvSpPr>
          <p:nvPr>
            <p:ph type="body" sz="quarter" idx="3"/>
          </p:nvPr>
        </p:nvSpPr>
        <p:spPr/>
        <p:txBody>
          <a:bodyPr/>
          <a:lstStyle/>
          <a:p>
            <a:r>
              <a:rPr lang="en-US" dirty="0"/>
              <a:t>Understanding: </a:t>
            </a:r>
          </a:p>
          <a:p>
            <a:endParaRPr lang="en-US" dirty="0"/>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596513" y="2565475"/>
            <a:ext cx="2868763" cy="3372970"/>
          </a:xfrm>
        </p:spPr>
      </p:pic>
    </p:spTree>
    <p:extLst>
      <p:ext uri="{BB962C8B-B14F-4D97-AF65-F5344CB8AC3E}">
        <p14:creationId xmlns:p14="http://schemas.microsoft.com/office/powerpoint/2010/main" val="1460909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WORK </a:t>
            </a:r>
            <a:r>
              <a:rPr lang="en-US" dirty="0"/>
              <a:t>ETHIC</a:t>
            </a:r>
            <a:r>
              <a:rPr lang="en-US" dirty="0" smtClean="0"/>
              <a:t>:</a:t>
            </a:r>
            <a:r>
              <a:rPr lang="en-US" dirty="0"/>
              <a:t/>
            </a:r>
            <a:br>
              <a:rPr lang="en-US" dirty="0"/>
            </a:br>
            <a:r>
              <a:rPr lang="en-US" sz="2200" i="1" dirty="0"/>
              <a:t>noun</a:t>
            </a:r>
            <a:r>
              <a:rPr lang="en-US" dirty="0"/>
              <a:t/>
            </a:r>
            <a:br>
              <a:rPr lang="en-US" dirty="0"/>
            </a:br>
            <a:r>
              <a:rPr lang="en-US" sz="2200" dirty="0"/>
              <a:t>the principle that hard work is intrinsically virtuous or worthy of reward.</a:t>
            </a:r>
            <a:br>
              <a:rPr lang="en-US" sz="2200" dirty="0"/>
            </a:br>
            <a:endParaRPr lang="en-US" sz="2200" dirty="0"/>
          </a:p>
        </p:txBody>
      </p:sp>
      <p:sp>
        <p:nvSpPr>
          <p:cNvPr id="3" name="Text Placeholder 2"/>
          <p:cNvSpPr>
            <a:spLocks noGrp="1"/>
          </p:cNvSpPr>
          <p:nvPr>
            <p:ph type="body" idx="1"/>
          </p:nvPr>
        </p:nvSpPr>
        <p:spPr/>
        <p:txBody>
          <a:bodyPr/>
          <a:lstStyle/>
          <a:p>
            <a:r>
              <a:rPr lang="en-US" dirty="0" smtClean="0"/>
              <a:t>Understand: </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659924" y="2564769"/>
            <a:ext cx="4036897" cy="4012030"/>
          </a:xfrm>
        </p:spPr>
      </p:pic>
      <p:sp>
        <p:nvSpPr>
          <p:cNvPr id="5" name="Text Placeholder 4"/>
          <p:cNvSpPr>
            <a:spLocks noGrp="1"/>
          </p:cNvSpPr>
          <p:nvPr>
            <p:ph type="body" sz="quarter" idx="3"/>
          </p:nvPr>
        </p:nvSpPr>
        <p:spPr/>
        <p:txBody>
          <a:bodyPr/>
          <a:lstStyle/>
          <a:p>
            <a:r>
              <a:rPr lang="en-US" dirty="0"/>
              <a:t>Scouts look for:</a:t>
            </a:r>
          </a:p>
          <a:p>
            <a:endParaRPr lang="en-US" dirty="0"/>
          </a:p>
        </p:txBody>
      </p:sp>
      <p:sp>
        <p:nvSpPr>
          <p:cNvPr id="6" name="Content Placeholder 5"/>
          <p:cNvSpPr>
            <a:spLocks noGrp="1"/>
          </p:cNvSpPr>
          <p:nvPr>
            <p:ph sz="quarter" idx="4"/>
          </p:nvPr>
        </p:nvSpPr>
        <p:spPr/>
        <p:txBody>
          <a:bodyPr/>
          <a:lstStyle/>
          <a:p>
            <a:r>
              <a:rPr lang="en-US" dirty="0"/>
              <a:t> Athletes that don’t get defeated easily and will keep working had no matter what and who don’t give up after one little bump in the road. Someone who is going to push through and persevere no matter what the situations or outcomes</a:t>
            </a:r>
          </a:p>
        </p:txBody>
      </p:sp>
    </p:spTree>
    <p:extLst>
      <p:ext uri="{BB962C8B-B14F-4D97-AF65-F5344CB8AC3E}">
        <p14:creationId xmlns:p14="http://schemas.microsoft.com/office/powerpoint/2010/main" val="1138594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PHYSICAL </a:t>
            </a:r>
            <a:r>
              <a:rPr lang="en-US" dirty="0"/>
              <a:t>ATTRIBUTES [SIZE]:</a:t>
            </a:r>
          </a:p>
        </p:txBody>
      </p:sp>
      <p:sp>
        <p:nvSpPr>
          <p:cNvPr id="3" name="Text Placeholder 2"/>
          <p:cNvSpPr>
            <a:spLocks noGrp="1"/>
          </p:cNvSpPr>
          <p:nvPr>
            <p:ph type="body" idx="1"/>
          </p:nvPr>
        </p:nvSpPr>
        <p:spPr/>
        <p:txBody>
          <a:bodyPr/>
          <a:lstStyle/>
          <a:p>
            <a:r>
              <a:rPr lang="en-US" dirty="0" smtClean="0"/>
              <a:t>What scouts look for:</a:t>
            </a:r>
            <a:endParaRPr lang="en-US" dirty="0"/>
          </a:p>
        </p:txBody>
      </p:sp>
      <p:sp>
        <p:nvSpPr>
          <p:cNvPr id="4" name="Content Placeholder 3"/>
          <p:cNvSpPr>
            <a:spLocks noGrp="1"/>
          </p:cNvSpPr>
          <p:nvPr>
            <p:ph sz="half" idx="2"/>
          </p:nvPr>
        </p:nvSpPr>
        <p:spPr/>
        <p:txBody>
          <a:bodyPr/>
          <a:lstStyle/>
          <a:p>
            <a:r>
              <a:rPr lang="en-US" dirty="0"/>
              <a:t>  This attribute varies depending on the sport, but sports that analyze size for specific positions might use this in there process of selection. If there is a size requirement for positions coaches may tend to look for athletes that fit the size for the positions or people that have the capability of meeting the size requirement with little adjustment</a:t>
            </a:r>
          </a:p>
        </p:txBody>
      </p:sp>
      <p:sp>
        <p:nvSpPr>
          <p:cNvPr id="5" name="Text Placeholder 4"/>
          <p:cNvSpPr>
            <a:spLocks noGrp="1"/>
          </p:cNvSpPr>
          <p:nvPr>
            <p:ph type="body" sz="quarter" idx="3"/>
          </p:nvPr>
        </p:nvSpPr>
        <p:spPr/>
        <p:txBody>
          <a:bodyPr/>
          <a:lstStyle/>
          <a:p>
            <a:r>
              <a:rPr lang="en-US" dirty="0" smtClean="0"/>
              <a:t>Talk to your coaches:</a:t>
            </a:r>
            <a:endParaRPr lang="en-US" dirty="0"/>
          </a:p>
        </p:txBody>
      </p:sp>
      <p:sp>
        <p:nvSpPr>
          <p:cNvPr id="6" name="Content Placeholder 5"/>
          <p:cNvSpPr>
            <a:spLocks noGrp="1"/>
          </p:cNvSpPr>
          <p:nvPr>
            <p:ph sz="quarter" idx="4"/>
          </p:nvPr>
        </p:nvSpPr>
        <p:spPr/>
        <p:txBody>
          <a:bodyPr/>
          <a:lstStyle/>
          <a:p>
            <a:r>
              <a:rPr lang="en-US" dirty="0" smtClean="0"/>
              <a:t>What is realistic?</a:t>
            </a:r>
          </a:p>
          <a:p>
            <a:r>
              <a:rPr lang="en-US" dirty="0" smtClean="0"/>
              <a:t>Not a lot of 5’1’’ centers in NCAA.</a:t>
            </a:r>
          </a:p>
          <a:p>
            <a:r>
              <a:rPr lang="en-US" dirty="0" smtClean="0"/>
              <a:t>Understand what scouts look for in your position and see what you need to do in order to get noticed in your sport.</a:t>
            </a:r>
            <a:endParaRPr lang="en-US" dirty="0"/>
          </a:p>
        </p:txBody>
      </p:sp>
    </p:spTree>
    <p:extLst>
      <p:ext uri="{BB962C8B-B14F-4D97-AF65-F5344CB8AC3E}">
        <p14:creationId xmlns:p14="http://schemas.microsoft.com/office/powerpoint/2010/main" val="281247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STRENGTHS: </a:t>
            </a:r>
            <a:endParaRPr lang="en-US" dirty="0"/>
          </a:p>
        </p:txBody>
      </p:sp>
      <p:sp>
        <p:nvSpPr>
          <p:cNvPr id="3" name="Text Placeholder 2"/>
          <p:cNvSpPr>
            <a:spLocks noGrp="1"/>
          </p:cNvSpPr>
          <p:nvPr>
            <p:ph type="body" idx="1"/>
          </p:nvPr>
        </p:nvSpPr>
        <p:spPr/>
        <p:txBody>
          <a:bodyPr/>
          <a:lstStyle/>
          <a:p>
            <a:r>
              <a:rPr lang="en-US" dirty="0" smtClean="0"/>
              <a:t>Understand your </a:t>
            </a:r>
            <a:r>
              <a:rPr lang="en-US" dirty="0" err="1" smtClean="0"/>
              <a:t>stengths</a:t>
            </a:r>
            <a:r>
              <a:rPr lang="en-US" dirty="0" smtClean="0"/>
              <a:t>:</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66800" y="2738816"/>
            <a:ext cx="4754880" cy="3305437"/>
          </a:xfrm>
        </p:spPr>
      </p:pic>
      <p:sp>
        <p:nvSpPr>
          <p:cNvPr id="5" name="Text Placeholder 4"/>
          <p:cNvSpPr>
            <a:spLocks noGrp="1"/>
          </p:cNvSpPr>
          <p:nvPr>
            <p:ph type="body" sz="quarter" idx="3"/>
          </p:nvPr>
        </p:nvSpPr>
        <p:spPr/>
        <p:txBody>
          <a:bodyPr/>
          <a:lstStyle/>
          <a:p>
            <a:r>
              <a:rPr lang="en-US" dirty="0" smtClean="0"/>
              <a:t>What scouts are looking for:</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When </a:t>
            </a:r>
            <a:r>
              <a:rPr lang="en-US" dirty="0"/>
              <a:t>strengths are spoken of in this context, it is meant to be the dominate features that make up your self. Someone who knows who they are and has specific talents and abilities that are exceptionally dominate. Exhibiting strengths all around can be a plus for some coaches; Along with if you aren’t afraid to talk about your strengths, “tooting your own horn”, shows the pride you have in yourself. Possessing many strengths can be helpful in the ways of recruiting.</a:t>
            </a:r>
          </a:p>
          <a:p>
            <a:endParaRPr lang="en-US" dirty="0"/>
          </a:p>
        </p:txBody>
      </p:sp>
    </p:spTree>
    <p:extLst>
      <p:ext uri="{BB962C8B-B14F-4D97-AF65-F5344CB8AC3E}">
        <p14:creationId xmlns:p14="http://schemas.microsoft.com/office/powerpoint/2010/main" val="38618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takes to be a College Athlete.</a:t>
            </a:r>
            <a:endParaRPr lang="en-US" dirty="0"/>
          </a:p>
        </p:txBody>
      </p:sp>
      <p:sp>
        <p:nvSpPr>
          <p:cNvPr id="3" name="Content Placeholder 2"/>
          <p:cNvSpPr>
            <a:spLocks noGrp="1"/>
          </p:cNvSpPr>
          <p:nvPr>
            <p:ph idx="1"/>
          </p:nvPr>
        </p:nvSpPr>
        <p:spPr/>
        <p:txBody>
          <a:bodyPr/>
          <a:lstStyle/>
          <a:p>
            <a:r>
              <a:rPr lang="en-US" dirty="0" smtClean="0"/>
              <a:t>Purpose: </a:t>
            </a:r>
          </a:p>
          <a:p>
            <a:pPr lvl="1"/>
            <a:r>
              <a:rPr lang="en-US" dirty="0" smtClean="0"/>
              <a:t>To understand what is expected out of high school athletes wanting to play college sports or are looking to get scholarships!</a:t>
            </a:r>
          </a:p>
          <a:p>
            <a:pPr lvl="1"/>
            <a:r>
              <a:rPr lang="en-US" dirty="0" smtClean="0"/>
              <a:t>Understand what steps and responsibilities you have to be </a:t>
            </a:r>
            <a:r>
              <a:rPr lang="en-US" u="sng" dirty="0" smtClean="0"/>
              <a:t>eligible.</a:t>
            </a:r>
          </a:p>
          <a:p>
            <a:pPr lvl="1"/>
            <a:r>
              <a:rPr lang="en-US" dirty="0" smtClean="0"/>
              <a:t>Help you identify how you can achieve your </a:t>
            </a:r>
            <a:r>
              <a:rPr lang="en-US" u="sng" dirty="0" smtClean="0"/>
              <a:t>goals</a:t>
            </a:r>
            <a:r>
              <a:rPr lang="en-US" dirty="0" smtClean="0"/>
              <a:t>.</a:t>
            </a:r>
          </a:p>
          <a:p>
            <a:pPr lvl="1"/>
            <a:r>
              <a:rPr lang="en-US" dirty="0" smtClean="0"/>
              <a:t>Give you the resources to apply for the NCAA clearing house.</a:t>
            </a:r>
          </a:p>
          <a:p>
            <a:pPr lvl="1"/>
            <a:r>
              <a:rPr lang="en-US" dirty="0" smtClean="0"/>
              <a:t>Give outline of what credits are needed.</a:t>
            </a:r>
          </a:p>
          <a:p>
            <a:pPr lvl="1"/>
            <a:r>
              <a:rPr lang="en-US" dirty="0" smtClean="0"/>
              <a:t>Help students and parents know who they need to contact.</a:t>
            </a:r>
          </a:p>
          <a:p>
            <a:pPr lvl="1"/>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4222388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RELIABILITY</a:t>
            </a:r>
            <a:r>
              <a:rPr lang="en-US" dirty="0"/>
              <a:t>:</a:t>
            </a:r>
          </a:p>
        </p:txBody>
      </p:sp>
      <p:sp>
        <p:nvSpPr>
          <p:cNvPr id="3" name="Text Placeholder 2"/>
          <p:cNvSpPr>
            <a:spLocks noGrp="1"/>
          </p:cNvSpPr>
          <p:nvPr>
            <p:ph type="body" idx="1"/>
          </p:nvPr>
        </p:nvSpPr>
        <p:spPr/>
        <p:txBody>
          <a:bodyPr/>
          <a:lstStyle/>
          <a:p>
            <a:r>
              <a:rPr lang="en-US" dirty="0" smtClean="0"/>
              <a:t>Scouts look for:</a:t>
            </a:r>
            <a:endParaRPr lang="en-US" dirty="0"/>
          </a:p>
        </p:txBody>
      </p:sp>
      <p:sp>
        <p:nvSpPr>
          <p:cNvPr id="4" name="Content Placeholder 3"/>
          <p:cNvSpPr>
            <a:spLocks noGrp="1"/>
          </p:cNvSpPr>
          <p:nvPr>
            <p:ph sz="half" idx="2"/>
          </p:nvPr>
        </p:nvSpPr>
        <p:spPr/>
        <p:txBody>
          <a:bodyPr/>
          <a:lstStyle/>
          <a:p>
            <a:r>
              <a:rPr lang="en-US" dirty="0"/>
              <a:t> Looking for people that are reliable and who are going to do what they are supposed to. Someone how is going to show up on time, everyday, where they need to be. Being punctual is essential in all aspects of life and for some coaches it can be very vital.</a:t>
            </a:r>
          </a:p>
          <a:p>
            <a:endParaRPr lang="en-US" dirty="0"/>
          </a:p>
        </p:txBody>
      </p:sp>
      <p:sp>
        <p:nvSpPr>
          <p:cNvPr id="5" name="Text Placeholder 4"/>
          <p:cNvSpPr>
            <a:spLocks noGrp="1"/>
          </p:cNvSpPr>
          <p:nvPr>
            <p:ph type="body" sz="quarter" idx="3"/>
          </p:nvPr>
        </p:nvSpPr>
        <p:spPr/>
        <p:txBody>
          <a:bodyPr/>
          <a:lstStyle/>
          <a:p>
            <a:r>
              <a:rPr lang="en-US" dirty="0" smtClean="0"/>
              <a:t>Tips:</a:t>
            </a:r>
            <a:endParaRPr lang="en-US" dirty="0"/>
          </a:p>
        </p:txBody>
      </p:sp>
      <p:sp>
        <p:nvSpPr>
          <p:cNvPr id="6" name="Content Placeholder 5"/>
          <p:cNvSpPr>
            <a:spLocks noGrp="1"/>
          </p:cNvSpPr>
          <p:nvPr>
            <p:ph sz="quarter" idx="4"/>
          </p:nvPr>
        </p:nvSpPr>
        <p:spPr/>
        <p:txBody>
          <a:bodyPr>
            <a:normAutofit/>
          </a:bodyPr>
          <a:lstStyle/>
          <a:p>
            <a:r>
              <a:rPr lang="en-US" dirty="0" smtClean="0"/>
              <a:t>Stick with something! Don’t quit!</a:t>
            </a:r>
          </a:p>
          <a:p>
            <a:r>
              <a:rPr lang="en-US" dirty="0" smtClean="0"/>
              <a:t>Go to school, practice, commitments consistently!</a:t>
            </a:r>
          </a:p>
          <a:p>
            <a:r>
              <a:rPr lang="en-US" dirty="0" smtClean="0"/>
              <a:t>Classes and attendance are a good way for schools to see if you are reliable.</a:t>
            </a:r>
          </a:p>
          <a:p>
            <a:r>
              <a:rPr lang="en-US" dirty="0" smtClean="0"/>
              <a:t>BE ON TIME! </a:t>
            </a:r>
          </a:p>
          <a:p>
            <a:pPr lvl="1"/>
            <a:r>
              <a:rPr lang="en-US" dirty="0" smtClean="0"/>
              <a:t>“Better three hours too soon than a minute too late” -</a:t>
            </a:r>
            <a:r>
              <a:rPr lang="en-US" dirty="0"/>
              <a:t>William Shakespeare</a:t>
            </a:r>
          </a:p>
          <a:p>
            <a:pPr lvl="1"/>
            <a:endParaRPr lang="en-US" dirty="0" smtClean="0"/>
          </a:p>
          <a:p>
            <a:endParaRPr lang="en-US" dirty="0"/>
          </a:p>
        </p:txBody>
      </p:sp>
    </p:spTree>
    <p:extLst>
      <p:ext uri="{BB962C8B-B14F-4D97-AF65-F5344CB8AC3E}">
        <p14:creationId xmlns:p14="http://schemas.microsoft.com/office/powerpoint/2010/main" val="49538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COACH </a:t>
            </a:r>
            <a:r>
              <a:rPr lang="en-US" dirty="0"/>
              <a:t>ABILITY:</a:t>
            </a:r>
          </a:p>
        </p:txBody>
      </p:sp>
      <p:sp>
        <p:nvSpPr>
          <p:cNvPr id="3" name="Text Placeholder 2"/>
          <p:cNvSpPr>
            <a:spLocks noGrp="1"/>
          </p:cNvSpPr>
          <p:nvPr>
            <p:ph type="body" idx="1"/>
          </p:nvPr>
        </p:nvSpPr>
        <p:spPr/>
        <p:txBody>
          <a:bodyPr/>
          <a:lstStyle/>
          <a:p>
            <a:r>
              <a:rPr lang="en-US" dirty="0" smtClean="0"/>
              <a:t>Scouts look for:</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This </a:t>
            </a:r>
            <a:r>
              <a:rPr lang="en-US" dirty="0"/>
              <a:t>attribute is quite obvious; it is inferred that coaches tend to want someone who wants to be coached. They don’t want someone who questions what they do and insists on doing something else. A coach has a program in which they have developed an elite team; they want someone willing to fit into that mix. This is why looking at different universities and the athletic department is vital to your selection process.</a:t>
            </a:r>
          </a:p>
          <a:p>
            <a:endParaRPr lang="en-US" dirty="0"/>
          </a:p>
        </p:txBody>
      </p:sp>
      <p:sp>
        <p:nvSpPr>
          <p:cNvPr id="5" name="Text Placeholder 4"/>
          <p:cNvSpPr>
            <a:spLocks noGrp="1"/>
          </p:cNvSpPr>
          <p:nvPr>
            <p:ph type="body" sz="quarter" idx="3"/>
          </p:nvPr>
        </p:nvSpPr>
        <p:spPr/>
        <p:txBody>
          <a:bodyPr/>
          <a:lstStyle/>
          <a:p>
            <a:r>
              <a:rPr lang="en-US" dirty="0" smtClean="0"/>
              <a:t>Understand:</a:t>
            </a:r>
            <a:endParaRPr lang="en-US" dirty="0"/>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792419" y="2817341"/>
            <a:ext cx="3698468" cy="2961721"/>
          </a:xfrm>
        </p:spPr>
      </p:pic>
    </p:spTree>
    <p:extLst>
      <p:ext uri="{BB962C8B-B14F-4D97-AF65-F5344CB8AC3E}">
        <p14:creationId xmlns:p14="http://schemas.microsoft.com/office/powerpoint/2010/main" val="3572705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LEADERSHIP</a:t>
            </a:r>
            <a:r>
              <a:rPr lang="en-US" dirty="0"/>
              <a:t>:</a:t>
            </a:r>
          </a:p>
        </p:txBody>
      </p:sp>
      <p:sp>
        <p:nvSpPr>
          <p:cNvPr id="3" name="Text Placeholder 2"/>
          <p:cNvSpPr>
            <a:spLocks noGrp="1"/>
          </p:cNvSpPr>
          <p:nvPr>
            <p:ph type="body" idx="1"/>
          </p:nvPr>
        </p:nvSpPr>
        <p:spPr/>
        <p:txBody>
          <a:bodyPr/>
          <a:lstStyle/>
          <a:p>
            <a:r>
              <a:rPr lang="en-US" dirty="0" smtClean="0"/>
              <a:t>Tips:</a:t>
            </a:r>
            <a:endParaRPr lang="en-US" dirty="0"/>
          </a:p>
        </p:txBody>
      </p:sp>
      <p:sp>
        <p:nvSpPr>
          <p:cNvPr id="4" name="Content Placeholder 3"/>
          <p:cNvSpPr>
            <a:spLocks noGrp="1"/>
          </p:cNvSpPr>
          <p:nvPr>
            <p:ph sz="half" idx="2"/>
          </p:nvPr>
        </p:nvSpPr>
        <p:spPr/>
        <p:txBody>
          <a:bodyPr/>
          <a:lstStyle/>
          <a:p>
            <a:r>
              <a:rPr lang="en-US" dirty="0" smtClean="0"/>
              <a:t>Good leaders us terms like, “we” not “you”</a:t>
            </a:r>
          </a:p>
          <a:p>
            <a:r>
              <a:rPr lang="en-US" dirty="0" smtClean="0"/>
              <a:t>Good leaders inspire people into achieving a common goal.</a:t>
            </a:r>
          </a:p>
          <a:p>
            <a:r>
              <a:rPr lang="en-US" dirty="0" smtClean="0"/>
              <a:t>Good leaders work with teammates to solve a problem instead of blaming teammates for their problems.</a:t>
            </a:r>
            <a:endParaRPr lang="en-US" dirty="0"/>
          </a:p>
        </p:txBody>
      </p:sp>
      <p:sp>
        <p:nvSpPr>
          <p:cNvPr id="5" name="Text Placeholder 4"/>
          <p:cNvSpPr>
            <a:spLocks noGrp="1"/>
          </p:cNvSpPr>
          <p:nvPr>
            <p:ph type="body" sz="quarter" idx="3"/>
          </p:nvPr>
        </p:nvSpPr>
        <p:spPr/>
        <p:txBody>
          <a:bodyPr/>
          <a:lstStyle/>
          <a:p>
            <a:r>
              <a:rPr lang="en-US" dirty="0" smtClean="0"/>
              <a:t>What scouts look for:</a:t>
            </a:r>
            <a:endParaRPr lang="en-US" dirty="0"/>
          </a:p>
        </p:txBody>
      </p:sp>
      <p:sp>
        <p:nvSpPr>
          <p:cNvPr id="6" name="Content Placeholder 5"/>
          <p:cNvSpPr>
            <a:spLocks noGrp="1"/>
          </p:cNvSpPr>
          <p:nvPr>
            <p:ph sz="quarter" idx="4"/>
          </p:nvPr>
        </p:nvSpPr>
        <p:spPr/>
        <p:txBody>
          <a:bodyPr>
            <a:normAutofit/>
          </a:bodyPr>
          <a:lstStyle/>
          <a:p>
            <a:r>
              <a:rPr lang="en-US" dirty="0"/>
              <a:t>  The ability to stand up and lead teammates in achieving success. Not everyone has to be the captain or try to be that main leader on the team; the meaning of leadership is that you have those skills to get your team involved, motivated, uplifted, and focused. Having leadership abilities is a great skill to possess and some college coaches look for it as a key in the selection process.</a:t>
            </a:r>
          </a:p>
          <a:p>
            <a:endParaRPr lang="en-US" dirty="0"/>
          </a:p>
        </p:txBody>
      </p:sp>
    </p:spTree>
    <p:extLst>
      <p:ext uri="{BB962C8B-B14F-4D97-AF65-F5344CB8AC3E}">
        <p14:creationId xmlns:p14="http://schemas.microsoft.com/office/powerpoint/2010/main" val="2978595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10) INTEREST</a:t>
            </a:r>
            <a:r>
              <a:rPr lang="en-US" dirty="0"/>
              <a:t>:</a:t>
            </a:r>
          </a:p>
        </p:txBody>
      </p:sp>
      <p:sp>
        <p:nvSpPr>
          <p:cNvPr id="3" name="Text Placeholder 2"/>
          <p:cNvSpPr>
            <a:spLocks noGrp="1"/>
          </p:cNvSpPr>
          <p:nvPr>
            <p:ph type="body" idx="1"/>
          </p:nvPr>
        </p:nvSpPr>
        <p:spPr/>
        <p:txBody>
          <a:bodyPr/>
          <a:lstStyle/>
          <a:p>
            <a:r>
              <a:rPr lang="en-US" dirty="0" smtClean="0"/>
              <a:t>Scouts look for:</a:t>
            </a:r>
            <a:endParaRPr lang="en-US" dirty="0"/>
          </a:p>
        </p:txBody>
      </p:sp>
      <p:sp>
        <p:nvSpPr>
          <p:cNvPr id="4" name="Content Placeholder 3"/>
          <p:cNvSpPr>
            <a:spLocks noGrp="1"/>
          </p:cNvSpPr>
          <p:nvPr>
            <p:ph sz="half" idx="2"/>
          </p:nvPr>
        </p:nvSpPr>
        <p:spPr/>
        <p:txBody>
          <a:bodyPr/>
          <a:lstStyle/>
          <a:p>
            <a:r>
              <a:rPr lang="en-US" dirty="0" smtClean="0"/>
              <a:t>A </a:t>
            </a:r>
            <a:r>
              <a:rPr lang="en-US" dirty="0"/>
              <a:t>coach knowing that you are interested in their program and university is said to be substantial to them when selecting prospects. This is good reason why you should contact the coaching staff at the schools you are interested in.</a:t>
            </a:r>
          </a:p>
          <a:p>
            <a:endParaRPr lang="en-US" dirty="0"/>
          </a:p>
        </p:txBody>
      </p:sp>
      <p:sp>
        <p:nvSpPr>
          <p:cNvPr id="5" name="Text Placeholder 4"/>
          <p:cNvSpPr>
            <a:spLocks noGrp="1"/>
          </p:cNvSpPr>
          <p:nvPr>
            <p:ph type="body" sz="quarter" idx="3"/>
          </p:nvPr>
        </p:nvSpPr>
        <p:spPr/>
        <p:txBody>
          <a:bodyPr/>
          <a:lstStyle/>
          <a:p>
            <a:r>
              <a:rPr lang="en-US" dirty="0" smtClean="0"/>
              <a:t>Tips</a:t>
            </a:r>
            <a:endParaRPr lang="en-US" dirty="0"/>
          </a:p>
        </p:txBody>
      </p:sp>
      <p:sp>
        <p:nvSpPr>
          <p:cNvPr id="6" name="Content Placeholder 5"/>
          <p:cNvSpPr>
            <a:spLocks noGrp="1"/>
          </p:cNvSpPr>
          <p:nvPr>
            <p:ph sz="quarter" idx="4"/>
          </p:nvPr>
        </p:nvSpPr>
        <p:spPr/>
        <p:txBody>
          <a:bodyPr/>
          <a:lstStyle/>
          <a:p>
            <a:r>
              <a:rPr lang="en-US" dirty="0" smtClean="0"/>
              <a:t>Always ask yourself if this makes you happy?</a:t>
            </a:r>
          </a:p>
          <a:p>
            <a:r>
              <a:rPr lang="en-US" dirty="0" smtClean="0"/>
              <a:t>Understand the parts of the activity that make you enjoy the sport.</a:t>
            </a:r>
          </a:p>
          <a:p>
            <a:pPr lvl="1"/>
            <a:r>
              <a:rPr lang="en-US" dirty="0" smtClean="0"/>
              <a:t>Teamwork</a:t>
            </a:r>
          </a:p>
          <a:p>
            <a:pPr lvl="1"/>
            <a:r>
              <a:rPr lang="en-US" dirty="0" smtClean="0"/>
              <a:t>Goal setting</a:t>
            </a:r>
          </a:p>
          <a:p>
            <a:pPr lvl="1"/>
            <a:r>
              <a:rPr lang="en-US" dirty="0" smtClean="0"/>
              <a:t>Challenging yourself</a:t>
            </a:r>
          </a:p>
          <a:p>
            <a:pPr lvl="1"/>
            <a:r>
              <a:rPr lang="en-US" dirty="0" smtClean="0"/>
              <a:t>Exercise</a:t>
            </a:r>
          </a:p>
          <a:p>
            <a:pPr lvl="1"/>
            <a:r>
              <a:rPr lang="en-US" dirty="0" smtClean="0"/>
              <a:t>Etc.</a:t>
            </a:r>
          </a:p>
          <a:p>
            <a:pPr lvl="1"/>
            <a:endParaRPr lang="en-US" dirty="0"/>
          </a:p>
        </p:txBody>
      </p:sp>
    </p:spTree>
    <p:extLst>
      <p:ext uri="{BB962C8B-B14F-4D97-AF65-F5344CB8AC3E}">
        <p14:creationId xmlns:p14="http://schemas.microsoft.com/office/powerpoint/2010/main" val="563577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 with your coaches</a:t>
            </a:r>
            <a:endParaRPr lang="en-US" dirty="0"/>
          </a:p>
        </p:txBody>
      </p:sp>
      <p:sp>
        <p:nvSpPr>
          <p:cNvPr id="3" name="Text Placeholder 2"/>
          <p:cNvSpPr>
            <a:spLocks noGrp="1"/>
          </p:cNvSpPr>
          <p:nvPr>
            <p:ph type="body" idx="1"/>
          </p:nvPr>
        </p:nvSpPr>
        <p:spPr/>
        <p:txBody>
          <a:bodyPr/>
          <a:lstStyle/>
          <a:p>
            <a:r>
              <a:rPr lang="en-US" dirty="0" smtClean="0"/>
              <a:t>What they can help with:</a:t>
            </a:r>
            <a:endParaRPr lang="en-US" dirty="0"/>
          </a:p>
        </p:txBody>
      </p:sp>
      <p:sp>
        <p:nvSpPr>
          <p:cNvPr id="4" name="Content Placeholder 3"/>
          <p:cNvSpPr>
            <a:spLocks noGrp="1"/>
          </p:cNvSpPr>
          <p:nvPr>
            <p:ph sz="half" idx="2"/>
          </p:nvPr>
        </p:nvSpPr>
        <p:spPr/>
        <p:txBody>
          <a:bodyPr/>
          <a:lstStyle/>
          <a:p>
            <a:r>
              <a:rPr lang="en-US" dirty="0" smtClean="0"/>
              <a:t>Help you set reachable goals</a:t>
            </a:r>
          </a:p>
          <a:p>
            <a:r>
              <a:rPr lang="en-US" dirty="0" smtClean="0"/>
              <a:t>Put you on a path to work on yourself</a:t>
            </a:r>
          </a:p>
          <a:p>
            <a:r>
              <a:rPr lang="en-US" dirty="0" smtClean="0"/>
              <a:t>Share their own experiences in the sport</a:t>
            </a:r>
          </a:p>
          <a:p>
            <a:r>
              <a:rPr lang="en-US" dirty="0" smtClean="0"/>
              <a:t>Push you better yourself both</a:t>
            </a:r>
          </a:p>
          <a:p>
            <a:pPr lvl="1"/>
            <a:r>
              <a:rPr lang="en-US" dirty="0" smtClean="0"/>
              <a:t>Mentally</a:t>
            </a:r>
          </a:p>
          <a:p>
            <a:pPr lvl="1"/>
            <a:r>
              <a:rPr lang="en-US" dirty="0" smtClean="0"/>
              <a:t>Physically</a:t>
            </a:r>
          </a:p>
          <a:p>
            <a:pPr lvl="1"/>
            <a:endParaRPr lang="en-US" dirty="0" smtClean="0"/>
          </a:p>
        </p:txBody>
      </p:sp>
      <p:sp>
        <p:nvSpPr>
          <p:cNvPr id="5" name="Text Placeholder 4"/>
          <p:cNvSpPr>
            <a:spLocks noGrp="1"/>
          </p:cNvSpPr>
          <p:nvPr>
            <p:ph type="body" sz="quarter" idx="3"/>
          </p:nvPr>
        </p:nvSpPr>
        <p:spPr/>
        <p:txBody>
          <a:bodyPr/>
          <a:lstStyle/>
          <a:p>
            <a:r>
              <a:rPr lang="en-US" dirty="0" smtClean="0"/>
              <a:t>Not a coaches responsibility:</a:t>
            </a:r>
            <a:endParaRPr lang="en-US" dirty="0"/>
          </a:p>
        </p:txBody>
      </p:sp>
      <p:sp>
        <p:nvSpPr>
          <p:cNvPr id="6" name="Content Placeholder 5"/>
          <p:cNvSpPr>
            <a:spLocks noGrp="1"/>
          </p:cNvSpPr>
          <p:nvPr>
            <p:ph sz="quarter" idx="4"/>
          </p:nvPr>
        </p:nvSpPr>
        <p:spPr/>
        <p:txBody>
          <a:bodyPr>
            <a:normAutofit fontScale="85000" lnSpcReduction="20000"/>
          </a:bodyPr>
          <a:lstStyle/>
          <a:p>
            <a:r>
              <a:rPr lang="en-US" dirty="0" smtClean="0"/>
              <a:t>Contacting colleges:</a:t>
            </a:r>
          </a:p>
          <a:p>
            <a:pPr lvl="1"/>
            <a:r>
              <a:rPr lang="en-US" dirty="0" smtClean="0"/>
              <a:t>Coaches may still help you with contacts.</a:t>
            </a:r>
          </a:p>
          <a:p>
            <a:r>
              <a:rPr lang="en-US" dirty="0" smtClean="0"/>
              <a:t>Making sure you are academically eligible:</a:t>
            </a:r>
          </a:p>
          <a:p>
            <a:pPr lvl="1"/>
            <a:r>
              <a:rPr lang="en-US" dirty="0" smtClean="0"/>
              <a:t>Talk with your school counselor!</a:t>
            </a:r>
          </a:p>
          <a:p>
            <a:r>
              <a:rPr lang="en-US" dirty="0" smtClean="0"/>
              <a:t>Sending film or letters of interest in schools.</a:t>
            </a:r>
          </a:p>
          <a:p>
            <a:pPr lvl="1"/>
            <a:r>
              <a:rPr lang="en-US" dirty="0" smtClean="0"/>
              <a:t>You let schools know you are interested!</a:t>
            </a:r>
          </a:p>
          <a:p>
            <a:r>
              <a:rPr lang="en-US" dirty="0" smtClean="0"/>
              <a:t>Applying for colleges</a:t>
            </a:r>
          </a:p>
          <a:p>
            <a:pPr lvl="1"/>
            <a:r>
              <a:rPr lang="en-US" dirty="0" smtClean="0"/>
              <a:t>Make sure you take SAT junior year and applying to colleges beginning of senior year.</a:t>
            </a:r>
          </a:p>
          <a:p>
            <a:r>
              <a:rPr lang="en-US" dirty="0" smtClean="0"/>
              <a:t>Making sure you are physically ready to play at the next level</a:t>
            </a:r>
          </a:p>
          <a:p>
            <a:pPr lvl="1"/>
            <a:r>
              <a:rPr lang="en-US" dirty="0" smtClean="0"/>
              <a:t>Many coaches give opportunity to their players but its your job to work hard!</a:t>
            </a:r>
          </a:p>
          <a:p>
            <a:endParaRPr lang="en-US" dirty="0"/>
          </a:p>
        </p:txBody>
      </p:sp>
    </p:spTree>
    <p:extLst>
      <p:ext uri="{BB962C8B-B14F-4D97-AF65-F5344CB8AC3E}">
        <p14:creationId xmlns:p14="http://schemas.microsoft.com/office/powerpoint/2010/main" val="1336343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starts your freshman year!</a:t>
            </a:r>
            <a:endParaRPr lang="en-US" dirty="0"/>
          </a:p>
        </p:txBody>
      </p:sp>
      <p:sp>
        <p:nvSpPr>
          <p:cNvPr id="3" name="Text Placeholder 2"/>
          <p:cNvSpPr>
            <a:spLocks noGrp="1"/>
          </p:cNvSpPr>
          <p:nvPr>
            <p:ph type="body" idx="1"/>
          </p:nvPr>
        </p:nvSpPr>
        <p:spPr/>
        <p:txBody>
          <a:bodyPr/>
          <a:lstStyle/>
          <a:p>
            <a:r>
              <a:rPr lang="en-US" dirty="0" smtClean="0"/>
              <a:t>Workouts:</a:t>
            </a:r>
            <a:endParaRPr lang="en-US" dirty="0"/>
          </a:p>
        </p:txBody>
      </p:sp>
      <p:sp>
        <p:nvSpPr>
          <p:cNvPr id="4" name="Content Placeholder 3"/>
          <p:cNvSpPr>
            <a:spLocks noGrp="1"/>
          </p:cNvSpPr>
          <p:nvPr>
            <p:ph sz="half" idx="2"/>
          </p:nvPr>
        </p:nvSpPr>
        <p:spPr/>
        <p:txBody>
          <a:bodyPr/>
          <a:lstStyle/>
          <a:p>
            <a:r>
              <a:rPr lang="en-US" dirty="0" smtClean="0"/>
              <a:t>Most coaches have workouts all year around for their students!</a:t>
            </a:r>
          </a:p>
          <a:p>
            <a:r>
              <a:rPr lang="en-US" dirty="0" smtClean="0"/>
              <a:t>Better yourself as an athlete.</a:t>
            </a:r>
          </a:p>
          <a:p>
            <a:pPr lvl="1"/>
            <a:r>
              <a:rPr lang="en-US" dirty="0" smtClean="0"/>
              <a:t>Put yourself in positions to always compete. </a:t>
            </a:r>
          </a:p>
          <a:p>
            <a:pPr lvl="1"/>
            <a:r>
              <a:rPr lang="en-US" dirty="0"/>
              <a:t>Play multiple sports! </a:t>
            </a:r>
            <a:endParaRPr lang="en-US" dirty="0" smtClean="0"/>
          </a:p>
          <a:p>
            <a:r>
              <a:rPr lang="en-US" dirty="0" smtClean="0"/>
              <a:t>Do research on what scouts are expecting from you physically.</a:t>
            </a:r>
            <a:endParaRPr lang="en-US" dirty="0"/>
          </a:p>
        </p:txBody>
      </p:sp>
      <p:sp>
        <p:nvSpPr>
          <p:cNvPr id="5" name="Text Placeholder 4"/>
          <p:cNvSpPr>
            <a:spLocks noGrp="1"/>
          </p:cNvSpPr>
          <p:nvPr>
            <p:ph type="body" sz="quarter" idx="3"/>
          </p:nvPr>
        </p:nvSpPr>
        <p:spPr/>
        <p:txBody>
          <a:bodyPr/>
          <a:lstStyle/>
          <a:p>
            <a:r>
              <a:rPr lang="en-US" dirty="0" smtClean="0"/>
              <a:t>Academics count!</a:t>
            </a:r>
            <a:endParaRPr lang="en-US" dirty="0"/>
          </a:p>
        </p:txBody>
      </p:sp>
      <p:sp>
        <p:nvSpPr>
          <p:cNvPr id="6" name="Content Placeholder 5"/>
          <p:cNvSpPr>
            <a:spLocks noGrp="1"/>
          </p:cNvSpPr>
          <p:nvPr>
            <p:ph sz="quarter" idx="4"/>
          </p:nvPr>
        </p:nvSpPr>
        <p:spPr/>
        <p:txBody>
          <a:bodyPr/>
          <a:lstStyle/>
          <a:p>
            <a:r>
              <a:rPr lang="en-US" dirty="0" smtClean="0"/>
              <a:t>Many NCAA schools do not count D’s on your transcript!</a:t>
            </a:r>
          </a:p>
          <a:p>
            <a:r>
              <a:rPr lang="en-US" dirty="0" smtClean="0"/>
              <a:t>Freshman year is a pivotal foundation of your academic career at North.</a:t>
            </a:r>
          </a:p>
          <a:p>
            <a:r>
              <a:rPr lang="en-US" dirty="0" smtClean="0"/>
              <a:t>If you are not eligible YOU DO NOT PLAY!</a:t>
            </a:r>
          </a:p>
          <a:p>
            <a:r>
              <a:rPr lang="en-US" dirty="0" smtClean="0"/>
              <a:t>No short cuts or easy answers!</a:t>
            </a:r>
          </a:p>
        </p:txBody>
      </p:sp>
    </p:spTree>
    <p:extLst>
      <p:ext uri="{BB962C8B-B14F-4D97-AF65-F5344CB8AC3E}">
        <p14:creationId xmlns:p14="http://schemas.microsoft.com/office/powerpoint/2010/main" val="2804274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Text Placeholder 2"/>
          <p:cNvSpPr>
            <a:spLocks noGrp="1"/>
          </p:cNvSpPr>
          <p:nvPr>
            <p:ph type="body" idx="1"/>
          </p:nvPr>
        </p:nvSpPr>
        <p:spPr/>
        <p:txBody>
          <a:bodyPr/>
          <a:lstStyle/>
          <a:p>
            <a:r>
              <a:rPr lang="en-US" dirty="0" smtClean="0"/>
              <a:t>NCAA Clearing House Link</a:t>
            </a:r>
            <a:endParaRPr lang="en-US" dirty="0"/>
          </a:p>
        </p:txBody>
      </p:sp>
      <p:sp>
        <p:nvSpPr>
          <p:cNvPr id="4" name="Content Placeholder 3"/>
          <p:cNvSpPr>
            <a:spLocks noGrp="1"/>
          </p:cNvSpPr>
          <p:nvPr>
            <p:ph sz="half" idx="2"/>
          </p:nvPr>
        </p:nvSpPr>
        <p:spPr/>
        <p:txBody>
          <a:bodyPr/>
          <a:lstStyle/>
          <a:p>
            <a:r>
              <a:rPr lang="en-US" dirty="0">
                <a:hlinkClick r:id="rId2"/>
              </a:rPr>
              <a:t>http://</a:t>
            </a:r>
            <a:r>
              <a:rPr lang="en-US" dirty="0" smtClean="0">
                <a:hlinkClick r:id="rId2"/>
              </a:rPr>
              <a:t>web3.ncaa.org/ECWR2/NCAA_EMS/NCAA.jsp</a:t>
            </a:r>
            <a:r>
              <a:rPr lang="en-US" dirty="0" smtClean="0"/>
              <a:t> </a:t>
            </a:r>
          </a:p>
          <a:p>
            <a:r>
              <a:rPr lang="en-US" dirty="0" smtClean="0"/>
              <a:t>How to steps:</a:t>
            </a:r>
          </a:p>
          <a:p>
            <a:pPr lvl="1"/>
            <a:r>
              <a:rPr lang="en-US" dirty="0">
                <a:hlinkClick r:id="rId3"/>
              </a:rPr>
              <a:t>http://</a:t>
            </a:r>
            <a:r>
              <a:rPr lang="en-US" dirty="0" smtClean="0">
                <a:hlinkClick r:id="rId3"/>
              </a:rPr>
              <a:t>www.ncaa.org/student-athletes/future/how-register</a:t>
            </a:r>
            <a:r>
              <a:rPr lang="en-US" dirty="0" smtClean="0"/>
              <a:t> </a:t>
            </a:r>
          </a:p>
          <a:p>
            <a:pPr lvl="1"/>
            <a:r>
              <a:rPr lang="en-US" dirty="0">
                <a:hlinkClick r:id="rId4"/>
              </a:rPr>
              <a:t>https://</a:t>
            </a:r>
            <a:r>
              <a:rPr lang="en-US" dirty="0" smtClean="0">
                <a:hlinkClick r:id="rId4"/>
              </a:rPr>
              <a:t>www.ocps.net/lc/east/hwp/guidance/Documents/ncaa.pdf</a:t>
            </a:r>
            <a:r>
              <a:rPr lang="en-US" dirty="0" smtClean="0"/>
              <a:t> </a:t>
            </a:r>
            <a:endParaRPr lang="en-US" dirty="0"/>
          </a:p>
        </p:txBody>
      </p:sp>
      <p:sp>
        <p:nvSpPr>
          <p:cNvPr id="5" name="Text Placeholder 4"/>
          <p:cNvSpPr>
            <a:spLocks noGrp="1"/>
          </p:cNvSpPr>
          <p:nvPr>
            <p:ph type="body" sz="quarter" idx="3"/>
          </p:nvPr>
        </p:nvSpPr>
        <p:spPr/>
        <p:txBody>
          <a:bodyPr/>
          <a:lstStyle/>
          <a:p>
            <a:r>
              <a:rPr lang="en-US" dirty="0" smtClean="0"/>
              <a:t>Other links to recruiting sites.</a:t>
            </a:r>
            <a:endParaRPr lang="en-US" dirty="0"/>
          </a:p>
        </p:txBody>
      </p:sp>
      <p:sp>
        <p:nvSpPr>
          <p:cNvPr id="6" name="Content Placeholder 5"/>
          <p:cNvSpPr>
            <a:spLocks noGrp="1"/>
          </p:cNvSpPr>
          <p:nvPr>
            <p:ph sz="quarter" idx="4"/>
          </p:nvPr>
        </p:nvSpPr>
        <p:spPr/>
        <p:txBody>
          <a:bodyPr/>
          <a:lstStyle/>
          <a:p>
            <a:r>
              <a:rPr lang="en-US" dirty="0" err="1" smtClean="0">
                <a:hlinkClick r:id="rId5"/>
              </a:rPr>
              <a:t>BeRecruited</a:t>
            </a:r>
            <a:endParaRPr lang="en-US" dirty="0" smtClean="0">
              <a:hlinkClick r:id="rId5"/>
            </a:endParaRPr>
          </a:p>
          <a:p>
            <a:pPr lvl="1"/>
            <a:r>
              <a:rPr lang="en-US" dirty="0" smtClean="0">
                <a:hlinkClick r:id="rId5"/>
              </a:rPr>
              <a:t>https</a:t>
            </a:r>
            <a:r>
              <a:rPr lang="en-US" dirty="0">
                <a:hlinkClick r:id="rId5"/>
              </a:rPr>
              <a:t>://new.berecruited.com/?</a:t>
            </a:r>
            <a:r>
              <a:rPr lang="en-US" dirty="0" smtClean="0">
                <a:hlinkClick r:id="rId5"/>
              </a:rPr>
              <a:t>affiliate=12566&amp;gclid=CPbu3J7kysoCFYaCfgodo_AFLA</a:t>
            </a:r>
            <a:r>
              <a:rPr lang="en-US" dirty="0" smtClean="0"/>
              <a:t> </a:t>
            </a:r>
          </a:p>
          <a:p>
            <a:r>
              <a:rPr lang="en-US" dirty="0" smtClean="0">
                <a:hlinkClick r:id="rId6"/>
              </a:rPr>
              <a:t>NCAA</a:t>
            </a:r>
          </a:p>
          <a:p>
            <a:pPr lvl="1"/>
            <a:r>
              <a:rPr lang="en-US" dirty="0" smtClean="0">
                <a:hlinkClick r:id="rId6"/>
              </a:rPr>
              <a:t>http</a:t>
            </a:r>
            <a:r>
              <a:rPr lang="en-US" dirty="0">
                <a:hlinkClick r:id="rId6"/>
              </a:rPr>
              <a:t>://</a:t>
            </a:r>
            <a:r>
              <a:rPr lang="en-US" dirty="0" smtClean="0">
                <a:hlinkClick r:id="rId6"/>
              </a:rPr>
              <a:t>www.ncaa.org/student-athletes/future</a:t>
            </a:r>
            <a:r>
              <a:rPr lang="en-US" dirty="0" smtClean="0"/>
              <a:t> </a:t>
            </a:r>
          </a:p>
          <a:p>
            <a:pPr marL="274320" lvl="1" inden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1366773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951799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NCAA </a:t>
            </a:r>
            <a:endParaRPr lang="en-US" dirty="0"/>
          </a:p>
        </p:txBody>
      </p:sp>
    </p:spTree>
    <p:extLst>
      <p:ext uri="{BB962C8B-B14F-4D97-AF65-F5344CB8AC3E}">
        <p14:creationId xmlns:p14="http://schemas.microsoft.com/office/powerpoint/2010/main" val="1484617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odds of Getting an Athletic scholarship</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The </a:t>
            </a:r>
            <a:r>
              <a:rPr lang="en-US" dirty="0"/>
              <a:t>chances are miniscule</a:t>
            </a:r>
            <a:r>
              <a:rPr lang="en-US" dirty="0" smtClean="0"/>
              <a:t>, about</a:t>
            </a:r>
            <a:r>
              <a:rPr lang="en-US" dirty="0"/>
              <a:t> </a:t>
            </a:r>
            <a:r>
              <a:rPr lang="en-US" b="1" dirty="0"/>
              <a:t>2</a:t>
            </a:r>
            <a:r>
              <a:rPr lang="en-US" b="1" dirty="0" smtClean="0"/>
              <a:t>% </a:t>
            </a:r>
            <a:r>
              <a:rPr lang="en-US" dirty="0" smtClean="0"/>
              <a:t>of </a:t>
            </a:r>
            <a:r>
              <a:rPr lang="en-US" dirty="0"/>
              <a:t>high school seniors win sports scholarships every year at </a:t>
            </a:r>
            <a:r>
              <a:rPr lang="en-US" b="1" dirty="0">
                <a:hlinkClick r:id="rId2"/>
              </a:rPr>
              <a:t>NCAA institutions</a:t>
            </a:r>
            <a:r>
              <a:rPr lang="en-US" b="1" dirty="0"/>
              <a:t>. </a:t>
            </a:r>
            <a:r>
              <a:rPr lang="en-US" dirty="0"/>
              <a:t>The average scholarship, by the way, is less than $11,000.</a:t>
            </a:r>
          </a:p>
          <a:p>
            <a:pPr fontAlgn="base"/>
            <a:r>
              <a:rPr lang="en-US" dirty="0"/>
              <a:t>Being an athlete, however, </a:t>
            </a:r>
            <a:r>
              <a:rPr lang="en-US" b="1" u="sng" dirty="0"/>
              <a:t>can boost a teenager’s admission chances</a:t>
            </a:r>
            <a:r>
              <a:rPr lang="en-US" dirty="0"/>
              <a:t> because all schools, regardless of whether they offer scholarships, desire strong sports programs. </a:t>
            </a:r>
            <a:r>
              <a:rPr lang="en-US" dirty="0" smtClean="0"/>
              <a:t>You don’t have </a:t>
            </a:r>
            <a:r>
              <a:rPr lang="en-US" dirty="0"/>
              <a:t>to be a superstar athlete to increase </a:t>
            </a:r>
            <a:r>
              <a:rPr lang="en-US" dirty="0" smtClean="0"/>
              <a:t>your chances </a:t>
            </a:r>
            <a:r>
              <a:rPr lang="en-US" dirty="0"/>
              <a:t>of admission. And </a:t>
            </a:r>
            <a:r>
              <a:rPr lang="en-US" dirty="0" smtClean="0"/>
              <a:t>you don’t need </a:t>
            </a:r>
            <a:r>
              <a:rPr lang="en-US" dirty="0"/>
              <a:t>to capture a sports scholarship to ultimately make your college tab more affordable.</a:t>
            </a:r>
          </a:p>
          <a:p>
            <a:pPr fontAlgn="base"/>
            <a:r>
              <a:rPr lang="en-US" dirty="0"/>
              <a:t>In reality, athletic scholarships are often not as generous as regular financial aid or merit scholarships that jocks can earn for their academics and other talents. Striking it big with an athletic scholarship, however, resonates with parents whether their children are still in grade school or well into their high school years.</a:t>
            </a:r>
          </a:p>
          <a:p>
            <a:pPr fontAlgn="base"/>
            <a:r>
              <a:rPr lang="en-US" dirty="0"/>
              <a:t>If sports scholarships sound appealing, here is something to keep in mind: Families often end up shopping for athletic scholarships rather than for schools that represent good academic fit. If you are a gifted athlete or the parent of one</a:t>
            </a:r>
            <a:r>
              <a:rPr lang="en-US" b="1" u="sng" dirty="0"/>
              <a:t>, I’d recommend that you first identify schools that would be a match academically and then inquire about the sports</a:t>
            </a:r>
            <a:r>
              <a:rPr lang="en-US" dirty="0"/>
              <a:t>. Getting a college education is infinitely more important than playing a sports. And remember, the money you receive for academic accomplishments is often more than a sports scholarship.</a:t>
            </a:r>
          </a:p>
          <a:p>
            <a:endParaRPr lang="en-US" dirty="0"/>
          </a:p>
        </p:txBody>
      </p:sp>
    </p:spTree>
    <p:extLst>
      <p:ext uri="{BB962C8B-B14F-4D97-AF65-F5344CB8AC3E}">
        <p14:creationId xmlns:p14="http://schemas.microsoft.com/office/powerpoint/2010/main" val="235502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Odds of playing in college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0272712"/>
              </p:ext>
            </p:extLst>
          </p:nvPr>
        </p:nvGraphicFramePr>
        <p:xfrm>
          <a:off x="976185" y="1902945"/>
          <a:ext cx="9897760" cy="4399000"/>
        </p:xfrm>
        <a:graphic>
          <a:graphicData uri="http://schemas.openxmlformats.org/drawingml/2006/table">
            <a:tbl>
              <a:tblPr/>
              <a:tblGrid>
                <a:gridCol w="2121834"/>
                <a:gridCol w="1054487"/>
                <a:gridCol w="990189"/>
                <a:gridCol w="1165937"/>
                <a:gridCol w="745857"/>
                <a:gridCol w="732998"/>
                <a:gridCol w="797297"/>
                <a:gridCol w="720138"/>
                <a:gridCol w="732998"/>
                <a:gridCol w="836025"/>
              </a:tblGrid>
              <a:tr h="299217">
                <a:tc>
                  <a:txBody>
                    <a:bodyPr/>
                    <a:lstStyle/>
                    <a:p>
                      <a:pPr algn="ctr" fontAlgn="ctr"/>
                      <a:r>
                        <a:rPr lang="en-US" sz="900" b="0" i="0" u="none" strike="noStrike" dirty="0">
                          <a:solidFill>
                            <a:srgbClr val="000000"/>
                          </a:solidFill>
                          <a:effectLst/>
                          <a:latin typeface="Arial" panose="020B0604020202020204" pitchFamily="34" charset="0"/>
                        </a:rPr>
                        <a:t> </a:t>
                      </a:r>
                    </a:p>
                  </a:txBody>
                  <a:tcPr marL="8334" marR="8334" marT="8334" marB="0" anchor="ctr">
                    <a:lnL>
                      <a:noFill/>
                    </a:lnL>
                    <a:lnR>
                      <a:noFill/>
                    </a:lnR>
                    <a:lnT>
                      <a:noFill/>
                    </a:lnT>
                    <a:lnB>
                      <a:noFill/>
                    </a:lnB>
                    <a:solidFill>
                      <a:srgbClr val="EAEAEA"/>
                    </a:solidFill>
                  </a:tcPr>
                </a:tc>
                <a:tc>
                  <a:txBody>
                    <a:bodyPr/>
                    <a:lstStyle/>
                    <a:p>
                      <a:pPr algn="ctr" fontAlgn="ctr"/>
                      <a:r>
                        <a:rPr lang="en-US" sz="900" b="1" i="0" u="none" strike="noStrike">
                          <a:solidFill>
                            <a:srgbClr val="000000"/>
                          </a:solidFill>
                          <a:effectLst/>
                          <a:latin typeface="Arial" panose="020B0604020202020204" pitchFamily="34" charset="0"/>
                        </a:rPr>
                        <a:t>High School</a:t>
                      </a:r>
                    </a:p>
                  </a:txBody>
                  <a:tcPr marL="8334" marR="8334" marT="8334" marB="0" anchor="ctr">
                    <a:lnL>
                      <a:noFill/>
                    </a:lnL>
                    <a:lnR>
                      <a:noFill/>
                    </a:lnR>
                    <a:lnT>
                      <a:noFill/>
                    </a:lnT>
                    <a:lnB>
                      <a:noFill/>
                    </a:lnB>
                    <a:solidFill>
                      <a:srgbClr val="EAEAEA"/>
                    </a:solidFill>
                  </a:tcPr>
                </a:tc>
                <a:tc>
                  <a:txBody>
                    <a:bodyPr/>
                    <a:lstStyle/>
                    <a:p>
                      <a:pPr algn="ctr" fontAlgn="ctr"/>
                      <a:r>
                        <a:rPr lang="en-US" sz="900" b="1" i="0" u="none" strike="noStrike">
                          <a:solidFill>
                            <a:srgbClr val="000000"/>
                          </a:solidFill>
                          <a:effectLst/>
                          <a:latin typeface="Arial" panose="020B0604020202020204" pitchFamily="34" charset="0"/>
                        </a:rPr>
                        <a:t>College</a:t>
                      </a:r>
                    </a:p>
                  </a:txBody>
                  <a:tcPr marL="8334" marR="8334" marT="8334" marB="0" anchor="ctr">
                    <a:lnL>
                      <a:noFill/>
                    </a:lnL>
                    <a:lnR>
                      <a:noFill/>
                    </a:lnR>
                    <a:lnT>
                      <a:noFill/>
                    </a:lnT>
                    <a:lnB>
                      <a:noFill/>
                    </a:lnB>
                    <a:solidFill>
                      <a:srgbClr val="EAEAEA"/>
                    </a:solidFill>
                  </a:tcPr>
                </a:tc>
                <a:tc>
                  <a:txBody>
                    <a:bodyPr/>
                    <a:lstStyle/>
                    <a:p>
                      <a:pPr algn="ctr" fontAlgn="ctr"/>
                      <a:r>
                        <a:rPr lang="en-US" sz="900" b="1" i="0" u="none" strike="noStrike">
                          <a:solidFill>
                            <a:srgbClr val="000000"/>
                          </a:solidFill>
                          <a:effectLst/>
                          <a:latin typeface="Arial" panose="020B0604020202020204" pitchFamily="34" charset="0"/>
                        </a:rPr>
                        <a:t>% competing</a:t>
                      </a:r>
                    </a:p>
                  </a:txBody>
                  <a:tcPr marL="8334" marR="8334" marT="8334" marB="0" anchor="ctr">
                    <a:lnL>
                      <a:noFill/>
                    </a:lnL>
                    <a:lnR>
                      <a:noFill/>
                    </a:lnR>
                    <a:lnT>
                      <a:noFill/>
                    </a:lnT>
                    <a:lnB>
                      <a:noFill/>
                    </a:lnB>
                    <a:solidFill>
                      <a:srgbClr val="EAEAEA"/>
                    </a:solidFill>
                  </a:tcPr>
                </a:tc>
                <a:tc gridSpan="6">
                  <a:txBody>
                    <a:bodyPr/>
                    <a:lstStyle/>
                    <a:p>
                      <a:pPr algn="ctr" fontAlgn="ctr"/>
                      <a:r>
                        <a:rPr lang="en-US" sz="900" b="1" i="0" u="sng">
                          <a:solidFill>
                            <a:srgbClr val="000000"/>
                          </a:solidFill>
                          <a:effectLst/>
                          <a:latin typeface="Arial" panose="020B0604020202020204" pitchFamily="34" charset="0"/>
                        </a:rPr>
                        <a:t>                          % of high school athletes competing in                    </a:t>
                      </a:r>
                    </a:p>
                  </a:txBody>
                  <a:tcPr marL="8334" marR="8334" marT="8334" marB="0" anchor="ctr">
                    <a:lnL>
                      <a:noFill/>
                    </a:lnL>
                    <a:lnR>
                      <a:noFill/>
                    </a:lnR>
                    <a:lnT>
                      <a:noFill/>
                    </a:lnT>
                    <a:lnB>
                      <a:noFill/>
                    </a:lnB>
                    <a:solidFill>
                      <a:srgbClr val="EAEA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9217">
                <a:tc>
                  <a:txBody>
                    <a:bodyPr/>
                    <a:lstStyle/>
                    <a:p>
                      <a:pPr algn="l" fontAlgn="ctr"/>
                      <a:r>
                        <a:rPr lang="en-US" sz="900" b="1" i="0" u="sng">
                          <a:solidFill>
                            <a:srgbClr val="000000"/>
                          </a:solidFill>
                          <a:effectLst/>
                          <a:latin typeface="Arial" panose="020B0604020202020204" pitchFamily="34" charset="0"/>
                        </a:rPr>
                        <a:t>Varsity Sport                     </a:t>
                      </a:r>
                    </a:p>
                  </a:txBody>
                  <a:tcPr marL="8334" marR="8334" marT="8334" marB="0" anchor="ctr">
                    <a:lnL>
                      <a:noFill/>
                    </a:lnL>
                    <a:lnR>
                      <a:noFill/>
                    </a:lnR>
                    <a:lnT>
                      <a:noFill/>
                    </a:lnT>
                    <a:lnB>
                      <a:noFill/>
                    </a:lnB>
                    <a:solidFill>
                      <a:srgbClr val="EAEAEA"/>
                    </a:solidFill>
                  </a:tcPr>
                </a:tc>
                <a:tc>
                  <a:txBody>
                    <a:bodyPr/>
                    <a:lstStyle/>
                    <a:p>
                      <a:pPr algn="ctr" fontAlgn="ctr"/>
                      <a:r>
                        <a:rPr lang="en-US" sz="900" b="1" i="0" u="sng">
                          <a:solidFill>
                            <a:srgbClr val="000000"/>
                          </a:solidFill>
                          <a:effectLst/>
                          <a:latin typeface="Arial" panose="020B0604020202020204" pitchFamily="34" charset="0"/>
                        </a:rPr>
                        <a:t>         Boys *      </a:t>
                      </a:r>
                    </a:p>
                  </a:txBody>
                  <a:tcPr marL="8334" marR="8334" marT="8334" marB="0" anchor="ctr">
                    <a:lnL>
                      <a:noFill/>
                    </a:lnL>
                    <a:lnR>
                      <a:noFill/>
                    </a:lnR>
                    <a:lnT>
                      <a:noFill/>
                    </a:lnT>
                    <a:lnB>
                      <a:noFill/>
                    </a:lnB>
                    <a:solidFill>
                      <a:srgbClr val="EAEAEA"/>
                    </a:solidFill>
                  </a:tcPr>
                </a:tc>
                <a:tc>
                  <a:txBody>
                    <a:bodyPr/>
                    <a:lstStyle/>
                    <a:p>
                      <a:pPr algn="ctr" fontAlgn="ctr"/>
                      <a:r>
                        <a:rPr lang="en-US" sz="900" b="1" i="0" u="sng">
                          <a:solidFill>
                            <a:srgbClr val="000000"/>
                          </a:solidFill>
                          <a:effectLst/>
                          <a:latin typeface="Arial" panose="020B0604020202020204" pitchFamily="34" charset="0"/>
                        </a:rPr>
                        <a:t>        Men        </a:t>
                      </a:r>
                    </a:p>
                  </a:txBody>
                  <a:tcPr marL="8334" marR="8334" marT="8334" marB="0" anchor="ctr">
                    <a:lnL>
                      <a:noFill/>
                    </a:lnL>
                    <a:lnR>
                      <a:noFill/>
                    </a:lnR>
                    <a:lnT>
                      <a:noFill/>
                    </a:lnT>
                    <a:lnB>
                      <a:noFill/>
                    </a:lnB>
                    <a:solidFill>
                      <a:srgbClr val="EAEAEA"/>
                    </a:solidFill>
                  </a:tcPr>
                </a:tc>
                <a:tc>
                  <a:txBody>
                    <a:bodyPr/>
                    <a:lstStyle/>
                    <a:p>
                      <a:pPr algn="ctr" fontAlgn="ctr"/>
                      <a:r>
                        <a:rPr lang="en-US" sz="900" b="1" i="0" u="sng">
                          <a:solidFill>
                            <a:srgbClr val="000000"/>
                          </a:solidFill>
                          <a:effectLst/>
                          <a:latin typeface="Arial" panose="020B0604020202020204" pitchFamily="34" charset="0"/>
                        </a:rPr>
                        <a:t>      in College **     </a:t>
                      </a:r>
                    </a:p>
                  </a:txBody>
                  <a:tcPr marL="8334" marR="8334" marT="8334" marB="0" anchor="ctr">
                    <a:lnL>
                      <a:noFill/>
                    </a:lnL>
                    <a:lnR>
                      <a:noFill/>
                    </a:lnR>
                    <a:lnT>
                      <a:noFill/>
                    </a:lnT>
                    <a:lnB>
                      <a:noFill/>
                    </a:lnB>
                    <a:solidFill>
                      <a:srgbClr val="EAEAEA"/>
                    </a:solidFill>
                  </a:tcPr>
                </a:tc>
                <a:tc>
                  <a:txBody>
                    <a:bodyPr/>
                    <a:lstStyle/>
                    <a:p>
                      <a:pPr algn="r" fontAlgn="ctr"/>
                      <a:r>
                        <a:rPr lang="en-US" sz="800" b="1" i="0" u="sng">
                          <a:solidFill>
                            <a:srgbClr val="000000"/>
                          </a:solidFill>
                          <a:effectLst/>
                          <a:latin typeface="Arial" panose="020B0604020202020204" pitchFamily="34" charset="0"/>
                        </a:rPr>
                        <a:t>NCAA I </a:t>
                      </a:r>
                    </a:p>
                  </a:txBody>
                  <a:tcPr marL="8334" marR="100005" marT="8334" marB="0" anchor="ctr">
                    <a:lnL>
                      <a:noFill/>
                    </a:lnL>
                    <a:lnR>
                      <a:noFill/>
                    </a:lnR>
                    <a:lnT>
                      <a:noFill/>
                    </a:lnT>
                    <a:lnB>
                      <a:noFill/>
                    </a:lnB>
                    <a:solidFill>
                      <a:srgbClr val="EAEAEA"/>
                    </a:solidFill>
                  </a:tcPr>
                </a:tc>
                <a:tc>
                  <a:txBody>
                    <a:bodyPr/>
                    <a:lstStyle/>
                    <a:p>
                      <a:pPr algn="r" fontAlgn="ctr"/>
                      <a:r>
                        <a:rPr lang="en-US" sz="800" b="1" i="0" u="sng">
                          <a:solidFill>
                            <a:srgbClr val="000000"/>
                          </a:solidFill>
                          <a:effectLst/>
                          <a:latin typeface="Arial" panose="020B0604020202020204" pitchFamily="34" charset="0"/>
                        </a:rPr>
                        <a:t>NCAA II </a:t>
                      </a:r>
                    </a:p>
                  </a:txBody>
                  <a:tcPr marL="8334" marR="100005" marT="8334" marB="0" anchor="ctr">
                    <a:lnL>
                      <a:noFill/>
                    </a:lnL>
                    <a:lnR>
                      <a:noFill/>
                    </a:lnR>
                    <a:lnT>
                      <a:noFill/>
                    </a:lnT>
                    <a:lnB>
                      <a:noFill/>
                    </a:lnB>
                    <a:solidFill>
                      <a:srgbClr val="EAEAEA"/>
                    </a:solidFill>
                  </a:tcPr>
                </a:tc>
                <a:tc>
                  <a:txBody>
                    <a:bodyPr/>
                    <a:lstStyle/>
                    <a:p>
                      <a:pPr algn="r" fontAlgn="ctr"/>
                      <a:r>
                        <a:rPr lang="en-US" sz="800" b="1" i="0" u="sng">
                          <a:solidFill>
                            <a:srgbClr val="000000"/>
                          </a:solidFill>
                          <a:effectLst/>
                          <a:latin typeface="Arial" panose="020B0604020202020204" pitchFamily="34" charset="0"/>
                        </a:rPr>
                        <a:t>NCAA III </a:t>
                      </a:r>
                    </a:p>
                  </a:txBody>
                  <a:tcPr marL="8334" marR="100005" marT="8334" marB="0" anchor="ctr">
                    <a:lnL>
                      <a:noFill/>
                    </a:lnL>
                    <a:lnR>
                      <a:noFill/>
                    </a:lnR>
                    <a:lnT>
                      <a:noFill/>
                    </a:lnT>
                    <a:lnB>
                      <a:noFill/>
                    </a:lnB>
                    <a:solidFill>
                      <a:srgbClr val="EAEAEA"/>
                    </a:solidFill>
                  </a:tcPr>
                </a:tc>
                <a:tc>
                  <a:txBody>
                    <a:bodyPr/>
                    <a:lstStyle/>
                    <a:p>
                      <a:pPr algn="r" fontAlgn="ctr"/>
                      <a:r>
                        <a:rPr lang="en-US" sz="800" b="1" i="0" u="sng">
                          <a:solidFill>
                            <a:srgbClr val="000000"/>
                          </a:solidFill>
                          <a:effectLst/>
                          <a:latin typeface="Arial" panose="020B0604020202020204" pitchFamily="34" charset="0"/>
                        </a:rPr>
                        <a:t>NAIA </a:t>
                      </a:r>
                    </a:p>
                  </a:txBody>
                  <a:tcPr marL="8334" marR="100005" marT="8334" marB="0" anchor="ctr">
                    <a:lnL>
                      <a:noFill/>
                    </a:lnL>
                    <a:lnR>
                      <a:noFill/>
                    </a:lnR>
                    <a:lnT>
                      <a:noFill/>
                    </a:lnT>
                    <a:lnB>
                      <a:noFill/>
                    </a:lnB>
                    <a:solidFill>
                      <a:srgbClr val="EAEAEA"/>
                    </a:solidFill>
                  </a:tcPr>
                </a:tc>
                <a:tc>
                  <a:txBody>
                    <a:bodyPr/>
                    <a:lstStyle/>
                    <a:p>
                      <a:pPr algn="r" fontAlgn="ctr"/>
                      <a:r>
                        <a:rPr lang="en-US" sz="800" b="1" i="0" u="sng">
                          <a:solidFill>
                            <a:srgbClr val="000000"/>
                          </a:solidFill>
                          <a:effectLst/>
                          <a:latin typeface="Arial" panose="020B0604020202020204" pitchFamily="34" charset="0"/>
                        </a:rPr>
                        <a:t>NJCAA </a:t>
                      </a:r>
                    </a:p>
                  </a:txBody>
                  <a:tcPr marL="8334" marR="100005" marT="8334" marB="0" anchor="ctr">
                    <a:lnL>
                      <a:noFill/>
                    </a:lnL>
                    <a:lnR>
                      <a:noFill/>
                    </a:lnR>
                    <a:lnT>
                      <a:noFill/>
                    </a:lnT>
                    <a:lnB>
                      <a:noFill/>
                    </a:lnB>
                    <a:solidFill>
                      <a:srgbClr val="EAEAEA"/>
                    </a:solidFill>
                  </a:tcPr>
                </a:tc>
                <a:tc>
                  <a:txBody>
                    <a:bodyPr/>
                    <a:lstStyle/>
                    <a:p>
                      <a:pPr algn="r" fontAlgn="ctr"/>
                      <a:r>
                        <a:rPr lang="en-US" sz="800" b="1" i="0" u="sng">
                          <a:solidFill>
                            <a:srgbClr val="000000"/>
                          </a:solidFill>
                          <a:effectLst/>
                          <a:latin typeface="Arial" panose="020B0604020202020204" pitchFamily="34" charset="0"/>
                        </a:rPr>
                        <a:t>Other </a:t>
                      </a:r>
                    </a:p>
                  </a:txBody>
                  <a:tcPr marL="8334" marR="100005" marT="8334" marB="0" anchor="ctr">
                    <a:lnL>
                      <a:noFill/>
                    </a:lnL>
                    <a:lnR>
                      <a:noFill/>
                    </a:lnR>
                    <a:lnT>
                      <a:noFill/>
                    </a:lnT>
                    <a:lnB>
                      <a:noFill/>
                    </a:lnB>
                    <a:solidFill>
                      <a:srgbClr val="EAEAEA"/>
                    </a:solidFill>
                  </a:tcPr>
                </a:tc>
              </a:tr>
              <a:tr h="154019">
                <a:tc>
                  <a:txBody>
                    <a:bodyPr/>
                    <a:lstStyle/>
                    <a:p>
                      <a:pPr algn="ctr" fontAlgn="ctr"/>
                      <a:r>
                        <a:rPr lang="en-US" sz="900" b="0" i="0" u="none" strike="noStrike">
                          <a:solidFill>
                            <a:srgbClr val="000000"/>
                          </a:solidFill>
                          <a:effectLst/>
                          <a:latin typeface="Arial" panose="020B0604020202020204" pitchFamily="34" charset="0"/>
                          <a:hlinkClick r:id="rId2"/>
                        </a:rPr>
                        <a:t>Archery</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2,705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2"/>
                        </a:rPr>
                        <a:t>54</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2.0%</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0.2%</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0.4%</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0.2%</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0.7%</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3"/>
                        </a:rPr>
                        <a:t>Baseball</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482,629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3"/>
                        </a:rPr>
                        <a:t>55,410</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11.5%</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0.9%</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4"/>
                        </a:rPr>
                        <a:t>Basketball</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541,054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4"/>
                        </a:rPr>
                        <a:t>32,190</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5.9%</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1.0%</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0.8%</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0.7%</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5"/>
                        </a:rPr>
                        <a:t>Bowling</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28,121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5"/>
                        </a:rPr>
                        <a:t>769</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0.6%</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0.1%</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6"/>
                        </a:rPr>
                        <a:t>Cross Country</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252,547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6"/>
                        </a:rPr>
                        <a:t>18,217</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7.2%</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0.8%</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0.4%</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7"/>
                        </a:rPr>
                        <a:t>Fencing</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2,189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7"/>
                        </a:rPr>
                        <a:t>651</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29.7%</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16.9%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11.2%</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0.2%</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8"/>
                        </a:rPr>
                        <a:t>Football</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1,122,024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8"/>
                        </a:rPr>
                        <a:t>90,136</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8.0%</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1.6%</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2.2%</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0.8%</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0.5%</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9"/>
                        </a:rPr>
                        <a:t>Golf</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152,647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9"/>
                        </a:rPr>
                        <a:t>12,292</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8.1%</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2.0%</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1.6%</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0.4%</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0"/>
                        </a:rPr>
                        <a:t>Gymnastics</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1,995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0"/>
                        </a:rPr>
                        <a:t>382</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19.1%</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16.9%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1.1%</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1"/>
                        </a:rPr>
                        <a:t>Ice Hockey</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35,393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1"/>
                        </a:rPr>
                        <a:t>4,360</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12.3%</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0.6%</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2"/>
                        </a:rPr>
                        <a:t>Lacrosse</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106,720</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2"/>
                        </a:rPr>
                        <a:t>13,857</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13.0%</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2.8%</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7.0%</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3"/>
                        </a:rPr>
                        <a:t>Rifle</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2,668</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3"/>
                        </a:rPr>
                        <a:t>199</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7.5%</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4"/>
                        </a:rPr>
                        <a:t>Rowing</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2,544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4"/>
                        </a:rPr>
                        <a:t>3,091</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5"/>
                        </a:rPr>
                        <a:t>Rugby</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1,440</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5"/>
                        </a:rPr>
                        <a:t>555</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n/m</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6"/>
                        </a:rPr>
                        <a:t>Skiing</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5,593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6"/>
                        </a:rPr>
                        <a:t>495</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8.9%</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0.4%</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7"/>
                        </a:rPr>
                        <a:t>Soccer</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417,419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7"/>
                        </a:rPr>
                        <a:t>37,890</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9.1%</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2.8%</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1.0%</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8"/>
                        </a:rPr>
                        <a:t>Swimming &amp; Diving</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138,373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8"/>
                        </a:rPr>
                        <a:t>10,893</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7.9%</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2.8%</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1.0%</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0.2%</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0.2%</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0.6%</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19"/>
                        </a:rPr>
                        <a:t>Tennis</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191,004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19"/>
                        </a:rPr>
                        <a:t>10,060</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5.3%</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0.3%</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20"/>
                        </a:rPr>
                        <a:t>Track &amp; Field </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653,971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20"/>
                        </a:rPr>
                        <a:t>33,955</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0.6%</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0.2%</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0.3%</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21"/>
                        </a:rPr>
                        <a:t>Volleyball</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52,149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21"/>
                        </a:rPr>
                        <a:t>2,314</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4.4%</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0.5%</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22"/>
                        </a:rPr>
                        <a:t>Water Polo</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21,451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22"/>
                        </a:rPr>
                        <a:t>1,670</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7.8%</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0.1%</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2.8%</a:t>
                      </a:r>
                    </a:p>
                  </a:txBody>
                  <a:tcPr marL="8334" marR="100005" marT="8334" marB="0" anchor="ctr">
                    <a:lnL>
                      <a:noFill/>
                    </a:lnL>
                    <a:lnR>
                      <a:noFill/>
                    </a:lnR>
                    <a:lnT>
                      <a:noFill/>
                    </a:lnT>
                    <a:lnB>
                      <a:noFill/>
                    </a:lnB>
                  </a:tcPr>
                </a:tc>
              </a:tr>
              <a:tr h="154019">
                <a:tc>
                  <a:txBody>
                    <a:bodyPr/>
                    <a:lstStyle/>
                    <a:p>
                      <a:pPr algn="ctr" fontAlgn="ctr"/>
                      <a:r>
                        <a:rPr lang="en-US" sz="900" b="0" i="0" u="none" strike="noStrike">
                          <a:solidFill>
                            <a:srgbClr val="000000"/>
                          </a:solidFill>
                          <a:effectLst/>
                          <a:latin typeface="Arial" panose="020B0604020202020204" pitchFamily="34" charset="0"/>
                          <a:hlinkClick r:id="rId23"/>
                        </a:rPr>
                        <a:t>Wrestling</a:t>
                      </a: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269,514</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hlinkClick r:id="rId23"/>
                        </a:rPr>
                        <a:t>9,756</a:t>
                      </a: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3.6%</a:t>
                      </a:r>
                    </a:p>
                  </a:txBody>
                  <a:tcPr marL="8334" marR="200009"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0.9%</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0.7%</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1.0%</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0.5%</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0.3%</a:t>
                      </a:r>
                    </a:p>
                  </a:txBody>
                  <a:tcPr marL="8334" marR="100005" marT="8334"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0.3%</a:t>
                      </a:r>
                    </a:p>
                  </a:txBody>
                  <a:tcPr marL="8334" marR="100005" marT="8334" marB="0" anchor="ctr">
                    <a:lnL>
                      <a:noFill/>
                    </a:lnL>
                    <a:lnR>
                      <a:noFill/>
                    </a:lnR>
                    <a:lnT>
                      <a:noFill/>
                    </a:lnT>
                    <a:lnB>
                      <a:noFill/>
                    </a:lnB>
                  </a:tcPr>
                </a:tc>
              </a:tr>
              <a:tr h="154019">
                <a:tc>
                  <a:txBody>
                    <a:bodyPr/>
                    <a:lstStyle/>
                    <a:p>
                      <a:pPr algn="ctr" fontAlgn="ctr"/>
                      <a:r>
                        <a:rPr lang="en-US" sz="900" b="1" i="0" u="none" strike="noStrike">
                          <a:solidFill>
                            <a:srgbClr val="000000"/>
                          </a:solidFill>
                          <a:effectLst/>
                          <a:latin typeface="Arial" panose="020B0604020202020204" pitchFamily="34" charset="0"/>
                        </a:rPr>
                        <a:t>Totals</a:t>
                      </a:r>
                    </a:p>
                  </a:txBody>
                  <a:tcPr marL="8334" marR="8334"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4,496,194</a:t>
                      </a:r>
                    </a:p>
                  </a:txBody>
                  <a:tcPr marL="8334" marR="100005"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341,530</a:t>
                      </a:r>
                    </a:p>
                  </a:txBody>
                  <a:tcPr marL="8334" marR="100005"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7.6%</a:t>
                      </a:r>
                    </a:p>
                  </a:txBody>
                  <a:tcPr marL="8334" marR="200009"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1.9%</a:t>
                      </a:r>
                    </a:p>
                  </a:txBody>
                  <a:tcPr marL="8334" marR="100005"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1.3%</a:t>
                      </a:r>
                    </a:p>
                  </a:txBody>
                  <a:tcPr marL="8334" marR="100005"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2.2%</a:t>
                      </a:r>
                    </a:p>
                  </a:txBody>
                  <a:tcPr marL="8334" marR="100005"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0.8%</a:t>
                      </a:r>
                    </a:p>
                  </a:txBody>
                  <a:tcPr marL="8334" marR="100005"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0.8%</a:t>
                      </a:r>
                    </a:p>
                  </a:txBody>
                  <a:tcPr marL="8334" marR="100005" marT="8334" marB="0" anchor="ctr">
                    <a:lnL>
                      <a:noFill/>
                    </a:lnL>
                    <a:lnR>
                      <a:noFill/>
                    </a:lnR>
                    <a:lnT>
                      <a:noFill/>
                    </a:lnT>
                    <a:lnB>
                      <a:noFill/>
                    </a:lnB>
                    <a:solidFill>
                      <a:srgbClr val="EAEAEA"/>
                    </a:solidFill>
                  </a:tcPr>
                </a:tc>
                <a:tc>
                  <a:txBody>
                    <a:bodyPr/>
                    <a:lstStyle/>
                    <a:p>
                      <a:pPr algn="r" fontAlgn="ctr"/>
                      <a:r>
                        <a:rPr lang="en-US" sz="900" b="1" i="0" u="none" strike="noStrike">
                          <a:solidFill>
                            <a:srgbClr val="000000"/>
                          </a:solidFill>
                          <a:effectLst/>
                          <a:latin typeface="Arial" panose="020B0604020202020204" pitchFamily="34" charset="0"/>
                        </a:rPr>
                        <a:t>0.6%</a:t>
                      </a:r>
                    </a:p>
                  </a:txBody>
                  <a:tcPr marL="8334" marR="100005" marT="8334" marB="0" anchor="ctr">
                    <a:lnL>
                      <a:noFill/>
                    </a:lnL>
                    <a:lnR>
                      <a:noFill/>
                    </a:lnR>
                    <a:lnT>
                      <a:noFill/>
                    </a:lnT>
                    <a:lnB>
                      <a:noFill/>
                    </a:lnB>
                    <a:solidFill>
                      <a:srgbClr val="EAEAEA"/>
                    </a:solidFill>
                  </a:tcPr>
                </a:tc>
              </a:tr>
              <a:tr h="258129">
                <a:tc>
                  <a:txBody>
                    <a:bodyPr/>
                    <a:lstStyle/>
                    <a:p>
                      <a:pPr algn="ctr" fontAlgn="ctr"/>
                      <a:endParaRPr lang="en-US" sz="900" b="0" i="0" u="none" strike="noStrike">
                        <a:solidFill>
                          <a:srgbClr val="000000"/>
                        </a:solidFill>
                        <a:effectLst/>
                        <a:latin typeface="Arial" panose="020B0604020202020204" pitchFamily="34" charset="0"/>
                      </a:endParaRPr>
                    </a:p>
                  </a:txBody>
                  <a:tcPr marL="8334" marR="8334" marT="8334" marB="0" anchor="ctr">
                    <a:lnL>
                      <a:noFill/>
                    </a:lnL>
                    <a:lnR>
                      <a:noFill/>
                    </a:lnR>
                    <a:lnT>
                      <a:noFill/>
                    </a:lnT>
                    <a:lnB>
                      <a:noFill/>
                    </a:lnB>
                  </a:tcPr>
                </a:tc>
                <a:tc>
                  <a:txBody>
                    <a:bodyPr/>
                    <a:lstStyle/>
                    <a:p>
                      <a:pPr algn="r" fontAlgn="ct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r" fontAlgn="ctr"/>
                      <a:endParaRPr lang="en-US" sz="900" b="0" i="0" u="none" strike="noStrike">
                        <a:solidFill>
                          <a:srgbClr val="000000"/>
                        </a:solidFill>
                        <a:effectLst/>
                        <a:latin typeface="Arial" panose="020B0604020202020204" pitchFamily="34" charset="0"/>
                      </a:endParaRPr>
                    </a:p>
                  </a:txBody>
                  <a:tcPr marL="8334" marR="100005" marT="8334" marB="0" anchor="ctr">
                    <a:lnL>
                      <a:noFill/>
                    </a:lnL>
                    <a:lnR>
                      <a:noFill/>
                    </a:lnR>
                    <a:lnT>
                      <a:noFill/>
                    </a:lnT>
                    <a:lnB>
                      <a:noFill/>
                    </a:lnB>
                  </a:tcPr>
                </a:tc>
                <a:tc>
                  <a:txBody>
                    <a:bodyPr/>
                    <a:lstStyle/>
                    <a:p>
                      <a:pPr algn="ctr"/>
                      <a:endParaRPr lang="en-US" sz="1600">
                        <a:effectLst/>
                      </a:endParaRPr>
                    </a:p>
                  </a:txBody>
                  <a:tcPr marL="0" marR="0" marT="0" marB="0" anchor="ctr">
                    <a:lnL>
                      <a:noFill/>
                    </a:lnL>
                    <a:lnR>
                      <a:noFill/>
                    </a:lnR>
                    <a:lnT>
                      <a:noFill/>
                    </a:lnT>
                    <a:lnB>
                      <a:noFill/>
                    </a:lnB>
                  </a:tcPr>
                </a:tc>
                <a:tc>
                  <a:txBody>
                    <a:bodyPr/>
                    <a:lstStyle/>
                    <a:p>
                      <a:pPr algn="ctr"/>
                      <a:endParaRPr lang="en-US" sz="1600">
                        <a:effectLst/>
                      </a:endParaRPr>
                    </a:p>
                  </a:txBody>
                  <a:tcPr marL="0" marR="0" marT="0" marB="0" anchor="ctr">
                    <a:lnL>
                      <a:noFill/>
                    </a:lnL>
                    <a:lnR>
                      <a:noFill/>
                    </a:lnR>
                    <a:lnT>
                      <a:noFill/>
                    </a:lnT>
                    <a:lnB>
                      <a:noFill/>
                    </a:lnB>
                  </a:tcPr>
                </a:tc>
                <a:tc>
                  <a:txBody>
                    <a:bodyPr/>
                    <a:lstStyle/>
                    <a:p>
                      <a:pPr algn="ctr"/>
                      <a:endParaRPr lang="en-US" sz="1600"/>
                    </a:p>
                  </a:txBody>
                  <a:tcPr marL="0" marR="0" marT="0" marB="0" anchor="ctr">
                    <a:lnL>
                      <a:noFill/>
                    </a:lnL>
                    <a:lnR>
                      <a:noFill/>
                    </a:lnR>
                    <a:lnT>
                      <a:noFill/>
                    </a:lnT>
                    <a:lnB>
                      <a:noFill/>
                    </a:lnB>
                  </a:tcPr>
                </a:tc>
                <a:tc>
                  <a:txBody>
                    <a:bodyPr/>
                    <a:lstStyle/>
                    <a:p>
                      <a:pPr algn="ctr"/>
                      <a:endParaRPr lang="en-US" sz="1600"/>
                    </a:p>
                  </a:txBody>
                  <a:tcPr marL="0" marR="0" marT="0" marB="0" anchor="ctr">
                    <a:lnL>
                      <a:noFill/>
                    </a:lnL>
                    <a:lnR>
                      <a:noFill/>
                    </a:lnR>
                    <a:lnT>
                      <a:noFill/>
                    </a:lnT>
                    <a:lnB>
                      <a:noFill/>
                    </a:lnB>
                  </a:tcPr>
                </a:tc>
                <a:tc>
                  <a:txBody>
                    <a:bodyPr/>
                    <a:lstStyle/>
                    <a:p>
                      <a:pPr algn="ctr"/>
                      <a:endParaRPr lang="en-US" sz="1600"/>
                    </a:p>
                  </a:txBody>
                  <a:tcPr marL="0" marR="0" marT="0" marB="0" anchor="ctr">
                    <a:lnL>
                      <a:noFill/>
                    </a:lnL>
                    <a:lnR>
                      <a:noFill/>
                    </a:lnR>
                    <a:lnT>
                      <a:noFill/>
                    </a:lnT>
                    <a:lnB>
                      <a:noFill/>
                    </a:lnB>
                  </a:tcPr>
                </a:tc>
                <a:tc>
                  <a:txBody>
                    <a:bodyPr/>
                    <a:lstStyle/>
                    <a:p>
                      <a:pPr algn="ctr"/>
                      <a:endParaRPr lang="en-US" sz="1600"/>
                    </a:p>
                  </a:txBody>
                  <a:tcPr marL="0" marR="0" marT="0" marB="0" anchor="ctr">
                    <a:lnL>
                      <a:noFill/>
                    </a:lnL>
                    <a:lnR>
                      <a:noFill/>
                    </a:lnR>
                    <a:lnT>
                      <a:noFill/>
                    </a:lnT>
                    <a:lnB>
                      <a:noFill/>
                    </a:lnB>
                  </a:tcPr>
                </a:tc>
                <a:tc>
                  <a:txBody>
                    <a:bodyPr/>
                    <a:lstStyle/>
                    <a:p>
                      <a:pPr algn="ctr"/>
                      <a:endParaRPr lang="en-US" sz="1600" dirty="0"/>
                    </a:p>
                  </a:txBody>
                  <a:tcPr marL="0" marR="0" marT="0" marB="0" anchor="ctr">
                    <a:lnL>
                      <a:noFill/>
                    </a:lnL>
                    <a:lnR>
                      <a:noFill/>
                    </a:lnR>
                    <a:lnT>
                      <a:noFill/>
                    </a:lnT>
                    <a:lnB>
                      <a:noFill/>
                    </a:lnB>
                  </a:tcPr>
                </a:tc>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515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needs to be done academically.</a:t>
            </a:r>
          </a:p>
        </p:txBody>
      </p:sp>
      <p:sp>
        <p:nvSpPr>
          <p:cNvPr id="3" name="Content Placeholder 2"/>
          <p:cNvSpPr>
            <a:spLocks noGrp="1"/>
          </p:cNvSpPr>
          <p:nvPr>
            <p:ph idx="1"/>
          </p:nvPr>
        </p:nvSpPr>
        <p:spPr/>
        <p:txBody>
          <a:bodyPr>
            <a:normAutofit fontScale="92500" lnSpcReduction="20000"/>
          </a:bodyPr>
          <a:lstStyle/>
          <a:p>
            <a:pPr marL="0" lvl="0" indent="0">
              <a:spcAft>
                <a:spcPts val="200"/>
              </a:spcAft>
              <a:buClr>
                <a:srgbClr val="A5300F"/>
              </a:buClr>
              <a:buSzPct val="100000"/>
              <a:buNone/>
            </a:pPr>
            <a:r>
              <a:rPr lang="en-US" sz="1500" dirty="0">
                <a:solidFill>
                  <a:prstClr val="black"/>
                </a:solidFill>
              </a:rPr>
              <a:t>Division I &amp; II students needs to log-on to the NCAA clearing house to show that you are on track and eligible to play. See your counselor your junior year to make sure you are on track.</a:t>
            </a:r>
          </a:p>
          <a:p>
            <a:pPr marL="0" lvl="0" indent="0">
              <a:spcAft>
                <a:spcPts val="200"/>
              </a:spcAft>
              <a:buClr>
                <a:srgbClr val="A5300F"/>
              </a:buClr>
              <a:buSzPct val="100000"/>
              <a:buNone/>
            </a:pPr>
            <a:r>
              <a:rPr lang="en-US" sz="1500" dirty="0">
                <a:solidFill>
                  <a:prstClr val="black"/>
                </a:solidFill>
              </a:rPr>
              <a:t>What Do I Need To Do and When?</a:t>
            </a:r>
          </a:p>
          <a:p>
            <a:pPr marL="91440" lvl="0" indent="-91440">
              <a:spcAft>
                <a:spcPts val="200"/>
              </a:spcAft>
              <a:buClr>
                <a:srgbClr val="A5300F"/>
              </a:buClr>
              <a:buSzPct val="100000"/>
              <a:buFont typeface="Arial" panose="020B0604020202020204" pitchFamily="34" charset="0"/>
              <a:buChar char="•"/>
            </a:pPr>
            <a:r>
              <a:rPr lang="en-US" sz="1500" dirty="0">
                <a:solidFill>
                  <a:prstClr val="black"/>
                </a:solidFill>
              </a:rPr>
              <a:t> Grade 9 </a:t>
            </a:r>
          </a:p>
          <a:p>
            <a:pPr marL="265176" lvl="1" indent="-137160">
              <a:spcBef>
                <a:spcPts val="200"/>
              </a:spcBef>
              <a:spcAft>
                <a:spcPts val="400"/>
              </a:spcAft>
              <a:buClr>
                <a:srgbClr val="A5300F"/>
              </a:buClr>
              <a:buSzTx/>
              <a:buFont typeface="Arial" panose="020B0604020202020204" pitchFamily="34" charset="0"/>
              <a:buChar char="•"/>
            </a:pPr>
            <a:r>
              <a:rPr lang="en-US" sz="1300" dirty="0">
                <a:solidFill>
                  <a:prstClr val="black"/>
                </a:solidFill>
              </a:rPr>
              <a:t>Verify with your high school guidance counselor and the online core-course listing to make sure you are on track. </a:t>
            </a:r>
          </a:p>
          <a:p>
            <a:pPr marL="91440" lvl="0" indent="-91440">
              <a:spcAft>
                <a:spcPts val="200"/>
              </a:spcAft>
              <a:buClr>
                <a:srgbClr val="A5300F"/>
              </a:buClr>
              <a:buSzPct val="100000"/>
              <a:buFont typeface="Arial" panose="020B0604020202020204" pitchFamily="34" charset="0"/>
              <a:buChar char="•"/>
            </a:pPr>
            <a:r>
              <a:rPr lang="en-US" sz="1500" dirty="0">
                <a:solidFill>
                  <a:prstClr val="black"/>
                </a:solidFill>
              </a:rPr>
              <a:t>Grade 10 </a:t>
            </a:r>
          </a:p>
          <a:p>
            <a:pPr marL="265176" lvl="1" indent="-137160">
              <a:spcBef>
                <a:spcPts val="200"/>
              </a:spcBef>
              <a:spcAft>
                <a:spcPts val="400"/>
              </a:spcAft>
              <a:buClr>
                <a:srgbClr val="A5300F"/>
              </a:buClr>
              <a:buSzTx/>
              <a:buFont typeface="Arial" panose="020B0604020202020204" pitchFamily="34" charset="0"/>
              <a:buChar char="•"/>
            </a:pPr>
            <a:r>
              <a:rPr lang="en-US" sz="1300" dirty="0">
                <a:solidFill>
                  <a:prstClr val="black"/>
                </a:solidFill>
              </a:rPr>
              <a:t>Verify with your high school guidance counselor and the online core-course listing to make sure you are on track. </a:t>
            </a:r>
          </a:p>
          <a:p>
            <a:pPr marL="91440" lvl="0" indent="-91440">
              <a:spcAft>
                <a:spcPts val="200"/>
              </a:spcAft>
              <a:buClr>
                <a:srgbClr val="A5300F"/>
              </a:buClr>
              <a:buSzPct val="100000"/>
              <a:buFont typeface="Arial" panose="020B0604020202020204" pitchFamily="34" charset="0"/>
              <a:buChar char="•"/>
            </a:pPr>
            <a:r>
              <a:rPr lang="en-US" sz="1500" dirty="0">
                <a:solidFill>
                  <a:prstClr val="black"/>
                </a:solidFill>
              </a:rPr>
              <a:t>Grade 11 </a:t>
            </a:r>
          </a:p>
          <a:p>
            <a:pPr marL="265176" lvl="1" indent="-137160">
              <a:spcBef>
                <a:spcPts val="200"/>
              </a:spcBef>
              <a:spcAft>
                <a:spcPts val="400"/>
              </a:spcAft>
              <a:buClr>
                <a:srgbClr val="A5300F"/>
              </a:buClr>
              <a:buSzTx/>
              <a:buFont typeface="Arial" panose="020B0604020202020204" pitchFamily="34" charset="0"/>
              <a:buChar char="•"/>
            </a:pPr>
            <a:r>
              <a:rPr lang="en-US" sz="1300" dirty="0">
                <a:solidFill>
                  <a:prstClr val="black"/>
                </a:solidFill>
              </a:rPr>
              <a:t> Register with the eligibility center. o Make sure you are still on course to meet core-course requirements (verify you have the correct number of core courses and that the core courses are on your high school's 48-H with the eligibility center). o After your junior year, have your high school guidance office send a copy of your transcript. If you have attended any other high schools, make sure a transcript is sent to the eligibility center from each high school. o When taking the ACT or SAT, request test scores to be sent to the eligibility center (the code is "9999"). o Begin your amateurism questionnaire. </a:t>
            </a:r>
          </a:p>
          <a:p>
            <a:pPr marL="91440" lvl="0" indent="-91440">
              <a:spcAft>
                <a:spcPts val="200"/>
              </a:spcAft>
              <a:buClr>
                <a:srgbClr val="A5300F"/>
              </a:buClr>
              <a:buSzPct val="100000"/>
              <a:buFont typeface="Arial" panose="020B0604020202020204" pitchFamily="34" charset="0"/>
              <a:buChar char="•"/>
            </a:pPr>
            <a:r>
              <a:rPr lang="en-US" sz="1500" dirty="0">
                <a:solidFill>
                  <a:prstClr val="black"/>
                </a:solidFill>
              </a:rPr>
              <a:t>Grade 12 </a:t>
            </a:r>
          </a:p>
          <a:p>
            <a:pPr marL="265176" lvl="1" indent="-137160">
              <a:spcBef>
                <a:spcPts val="200"/>
              </a:spcBef>
              <a:spcAft>
                <a:spcPts val="400"/>
              </a:spcAft>
              <a:buClr>
                <a:srgbClr val="A5300F"/>
              </a:buClr>
              <a:buSzTx/>
              <a:buFont typeface="Arial" panose="020B0604020202020204" pitchFamily="34" charset="0"/>
              <a:buChar char="•"/>
            </a:pPr>
            <a:r>
              <a:rPr lang="en-US" sz="1300" dirty="0">
                <a:solidFill>
                  <a:prstClr val="black"/>
                </a:solidFill>
              </a:rPr>
              <a:t> When taking the ACT or SAT, request test scores to be sent to the eligibility center (the code is "9999"). o Complete amateurism questionnaire and sign the final authorization signature online on or after April 1 if you are expecting to enroll in college in the fall semester. (If you are expecting to enroll for spring semester, sign the final authorization signature on or after October 1 of the year prior to enrollment.) o Have your high school guidance counselor send a final transcript with proof of graduation to the eligibility center.</a:t>
            </a:r>
          </a:p>
          <a:p>
            <a:endParaRPr lang="en-US" dirty="0"/>
          </a:p>
        </p:txBody>
      </p:sp>
    </p:spTree>
    <p:extLst>
      <p:ext uri="{BB962C8B-B14F-4D97-AF65-F5344CB8AC3E}">
        <p14:creationId xmlns:p14="http://schemas.microsoft.com/office/powerpoint/2010/main" val="1548749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p>
        </p:txBody>
      </p:sp>
      <p:sp>
        <p:nvSpPr>
          <p:cNvPr id="3" name="Content Placeholder 2"/>
          <p:cNvSpPr>
            <a:spLocks noGrp="1"/>
          </p:cNvSpPr>
          <p:nvPr>
            <p:ph idx="1"/>
          </p:nvPr>
        </p:nvSpPr>
        <p:spPr/>
        <p:txBody>
          <a:bodyPr>
            <a:normAutofit/>
          </a:bodyPr>
          <a:lstStyle/>
          <a:p>
            <a:pPr marL="0" indent="0">
              <a:buNone/>
            </a:pPr>
            <a:r>
              <a:rPr lang="en-US" b="1" u="sng" dirty="0"/>
              <a:t>DIVISION I-A/ DIVISION 1-AA --- 16 core </a:t>
            </a:r>
            <a:r>
              <a:rPr lang="en-US" b="1" u="sng" dirty="0" smtClean="0"/>
              <a:t>Courses</a:t>
            </a:r>
          </a:p>
          <a:p>
            <a:pPr lvl="1"/>
            <a:r>
              <a:rPr lang="en-US" dirty="0" smtClean="0"/>
              <a:t>4 </a:t>
            </a:r>
            <a:r>
              <a:rPr lang="en-US" dirty="0"/>
              <a:t>years of English </a:t>
            </a:r>
            <a:endParaRPr lang="en-US" dirty="0" smtClean="0"/>
          </a:p>
          <a:p>
            <a:pPr lvl="1"/>
            <a:r>
              <a:rPr lang="en-US" dirty="0" smtClean="0"/>
              <a:t>3 </a:t>
            </a:r>
            <a:r>
              <a:rPr lang="en-US" dirty="0"/>
              <a:t>years of Math (Algebra 1 or higher) </a:t>
            </a:r>
            <a:endParaRPr lang="en-US" dirty="0" smtClean="0"/>
          </a:p>
          <a:p>
            <a:pPr lvl="1"/>
            <a:r>
              <a:rPr lang="en-US" dirty="0" smtClean="0"/>
              <a:t>2 </a:t>
            </a:r>
            <a:r>
              <a:rPr lang="en-US" dirty="0"/>
              <a:t>years of Natural or Physical Sciences with lab </a:t>
            </a:r>
            <a:endParaRPr lang="en-US" dirty="0" smtClean="0"/>
          </a:p>
          <a:p>
            <a:pPr lvl="1"/>
            <a:r>
              <a:rPr lang="en-US" dirty="0" smtClean="0"/>
              <a:t>1 </a:t>
            </a:r>
            <a:r>
              <a:rPr lang="en-US" dirty="0"/>
              <a:t>extra year of English, Math or </a:t>
            </a:r>
            <a:r>
              <a:rPr lang="en-US" dirty="0" smtClean="0"/>
              <a:t>Science</a:t>
            </a:r>
          </a:p>
          <a:p>
            <a:pPr lvl="1"/>
            <a:r>
              <a:rPr lang="en-US" dirty="0" smtClean="0"/>
              <a:t>2 </a:t>
            </a:r>
            <a:r>
              <a:rPr lang="en-US" dirty="0"/>
              <a:t>years of Social Studies </a:t>
            </a:r>
            <a:endParaRPr lang="en-US" dirty="0" smtClean="0"/>
          </a:p>
          <a:p>
            <a:pPr lvl="1"/>
            <a:r>
              <a:rPr lang="en-US" dirty="0" smtClean="0"/>
              <a:t>4 </a:t>
            </a:r>
            <a:r>
              <a:rPr lang="en-US" dirty="0"/>
              <a:t>years of extra core courses (these include, Math English, Science, Social Studies, Foreign Language, non-doctrinal religion or philosophy) </a:t>
            </a:r>
            <a:endParaRPr lang="en-US" dirty="0" smtClean="0"/>
          </a:p>
          <a:p>
            <a:pPr marL="0" indent="0">
              <a:buNone/>
            </a:pPr>
            <a:r>
              <a:rPr lang="en-US" dirty="0" smtClean="0"/>
              <a:t>* Use </a:t>
            </a:r>
            <a:r>
              <a:rPr lang="en-US" dirty="0"/>
              <a:t>the NCAA worksheet to determine your GPA and then look on the NCAA Website for the Guide for the College-Bound Student-Athlete to determine GPA and Test score sliding scale requirements.</a:t>
            </a:r>
          </a:p>
          <a:p>
            <a:endParaRPr lang="en-US" dirty="0"/>
          </a:p>
        </p:txBody>
      </p:sp>
    </p:spTree>
    <p:extLst>
      <p:ext uri="{BB962C8B-B14F-4D97-AF65-F5344CB8AC3E}">
        <p14:creationId xmlns:p14="http://schemas.microsoft.com/office/powerpoint/2010/main" val="4193718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Requirements continued…</a:t>
            </a:r>
            <a:endParaRPr lang="en-US" dirty="0"/>
          </a:p>
        </p:txBody>
      </p:sp>
      <p:sp>
        <p:nvSpPr>
          <p:cNvPr id="5" name="Content Placeholder 4"/>
          <p:cNvSpPr>
            <a:spLocks noGrp="1"/>
          </p:cNvSpPr>
          <p:nvPr>
            <p:ph idx="1"/>
          </p:nvPr>
        </p:nvSpPr>
        <p:spPr/>
        <p:txBody>
          <a:bodyPr/>
          <a:lstStyle/>
          <a:p>
            <a:pPr marL="0" indent="0">
              <a:buNone/>
            </a:pPr>
            <a:r>
              <a:rPr lang="en-US" b="1" u="sng" dirty="0" smtClean="0"/>
              <a:t>DIVISON II --- 14 Core Courses </a:t>
            </a:r>
          </a:p>
          <a:p>
            <a:pPr lvl="1"/>
            <a:r>
              <a:rPr lang="en-US" dirty="0" smtClean="0"/>
              <a:t>3 </a:t>
            </a:r>
            <a:r>
              <a:rPr lang="en-US" dirty="0"/>
              <a:t>English 2 Math credits (Algebra 1 or higher) </a:t>
            </a:r>
          </a:p>
          <a:p>
            <a:pPr lvl="1"/>
            <a:r>
              <a:rPr lang="en-US" dirty="0" smtClean="0"/>
              <a:t>2 </a:t>
            </a:r>
            <a:r>
              <a:rPr lang="en-US" dirty="0"/>
              <a:t>Science Credits Additional Credit - English, Math, or Science </a:t>
            </a:r>
            <a:endParaRPr lang="en-US" dirty="0" smtClean="0"/>
          </a:p>
          <a:p>
            <a:pPr lvl="1"/>
            <a:r>
              <a:rPr lang="en-US" dirty="0" smtClean="0"/>
              <a:t>2 </a:t>
            </a:r>
            <a:r>
              <a:rPr lang="en-US" dirty="0"/>
              <a:t>Social Studies Credits </a:t>
            </a:r>
            <a:endParaRPr lang="en-US" dirty="0" smtClean="0"/>
          </a:p>
          <a:p>
            <a:pPr lvl="1"/>
            <a:r>
              <a:rPr lang="en-US" dirty="0" smtClean="0"/>
              <a:t>3 </a:t>
            </a:r>
            <a:r>
              <a:rPr lang="en-US" dirty="0"/>
              <a:t>Additional Credits from any area above, Foreign Language, or non-doctrinal religion/ </a:t>
            </a:r>
            <a:r>
              <a:rPr lang="en-US" dirty="0" smtClean="0"/>
              <a:t>philosophy.</a:t>
            </a:r>
          </a:p>
          <a:p>
            <a:pPr lvl="1"/>
            <a:r>
              <a:rPr lang="en-US" dirty="0" smtClean="0"/>
              <a:t>For </a:t>
            </a:r>
            <a:r>
              <a:rPr lang="en-US" dirty="0"/>
              <a:t>the most current information on these and other NCAA Clearinghouse requirements, please see the NCAA website for initial-eligibility </a:t>
            </a:r>
            <a:r>
              <a:rPr lang="en-US" dirty="0" smtClean="0"/>
              <a:t>requirements.</a:t>
            </a:r>
          </a:p>
          <a:p>
            <a:pPr marL="274320" lvl="1" indent="0">
              <a:buNone/>
            </a:pPr>
            <a:r>
              <a:rPr lang="en-US" b="1" dirty="0" smtClean="0"/>
              <a:t>In Division II there is NO Sliding scale. </a:t>
            </a:r>
          </a:p>
          <a:p>
            <a:pPr lvl="1"/>
            <a:r>
              <a:rPr lang="en-US" dirty="0" smtClean="0"/>
              <a:t>The </a:t>
            </a:r>
            <a:r>
              <a:rPr lang="en-US" dirty="0"/>
              <a:t>minimum core GPA is 2.000 </a:t>
            </a:r>
            <a:endParaRPr lang="en-US" dirty="0" smtClean="0"/>
          </a:p>
          <a:p>
            <a:pPr lvl="1"/>
            <a:r>
              <a:rPr lang="en-US" dirty="0" smtClean="0"/>
              <a:t>The </a:t>
            </a:r>
            <a:r>
              <a:rPr lang="en-US" dirty="0"/>
              <a:t>minimum SAT score is a 820 (Verbal + Math) or The minimum ACT score is a 68 (English + Reading + Math + Science)</a:t>
            </a:r>
          </a:p>
          <a:p>
            <a:endParaRPr lang="en-US" dirty="0"/>
          </a:p>
        </p:txBody>
      </p:sp>
    </p:spTree>
    <p:extLst>
      <p:ext uri="{BB962C8B-B14F-4D97-AF65-F5344CB8AC3E}">
        <p14:creationId xmlns:p14="http://schemas.microsoft.com/office/powerpoint/2010/main" val="18844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questions:</a:t>
            </a:r>
            <a:endParaRPr lang="en-US" dirty="0"/>
          </a:p>
        </p:txBody>
      </p:sp>
      <p:sp>
        <p:nvSpPr>
          <p:cNvPr id="3" name="Content Placeholder 2"/>
          <p:cNvSpPr>
            <a:spLocks noGrp="1"/>
          </p:cNvSpPr>
          <p:nvPr>
            <p:ph idx="1"/>
          </p:nvPr>
        </p:nvSpPr>
        <p:spPr/>
        <p:txBody>
          <a:bodyPr/>
          <a:lstStyle/>
          <a:p>
            <a:r>
              <a:rPr lang="en-US" b="1" u="sng" dirty="0"/>
              <a:t>When should I register? </a:t>
            </a:r>
            <a:r>
              <a:rPr lang="en-US" dirty="0"/>
              <a:t>You should register with the Clearinghouse whenever you decide you would like to participate in athletics as a college freshman. It generally is best to register after your junior year grades appear on your transcript. Although you can register anytime prior to participation, if you register late, you may face delays that will prevent practicing and competing. </a:t>
            </a:r>
            <a:endParaRPr lang="en-US" dirty="0" smtClean="0"/>
          </a:p>
          <a:p>
            <a:r>
              <a:rPr lang="en-US" b="1" u="sng" dirty="0" smtClean="0"/>
              <a:t>How do I register?  </a:t>
            </a:r>
            <a:r>
              <a:rPr lang="en-US" dirty="0" smtClean="0"/>
              <a:t>You </a:t>
            </a:r>
            <a:r>
              <a:rPr lang="en-US" dirty="0"/>
              <a:t>will need to complete registration on line at www.eligibilitycenter.org. Also, you will need to print out and bring a signed copy of the student release form to the guidance office so that your transcript may be sent to the Clearinghouse. </a:t>
            </a:r>
            <a:endParaRPr lang="en-US" dirty="0" smtClean="0"/>
          </a:p>
          <a:p>
            <a:r>
              <a:rPr lang="en-US" b="1" u="sng" dirty="0"/>
              <a:t>Are standardized test scores required? </a:t>
            </a:r>
            <a:r>
              <a:rPr lang="en-US" dirty="0"/>
              <a:t>Qualifying SAT /ACT scores are required for participation in both Division I and II institutions. You are required to have your scores sent directly from the testing agency using code 9999. NCAA no longer accepts ACT or SAT scores from the high school transcript. </a:t>
            </a:r>
          </a:p>
        </p:txBody>
      </p:sp>
    </p:spTree>
    <p:extLst>
      <p:ext uri="{BB962C8B-B14F-4D97-AF65-F5344CB8AC3E}">
        <p14:creationId xmlns:p14="http://schemas.microsoft.com/office/powerpoint/2010/main" val="4269086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a:t>How can I arrange for my scores to be sent directly from the testing agency? </a:t>
            </a:r>
            <a:r>
              <a:rPr lang="en-US" dirty="0"/>
              <a:t>When you register to take the ACT or SAT, you can mark code 9999 so that the Clearinghouse will be one of the institutions receiving your scores, or you can submit a request and fee for an additional score report to the appropriate testing agency by indicating code 9999 on your request form. </a:t>
            </a:r>
            <a:endParaRPr lang="en-US" dirty="0" smtClean="0"/>
          </a:p>
          <a:p>
            <a:r>
              <a:rPr lang="en-US" b="1" u="sng" dirty="0"/>
              <a:t>Should I take the ACT with the writing portion? </a:t>
            </a:r>
            <a:r>
              <a:rPr lang="en-US" dirty="0"/>
              <a:t>The writing portion of the ACT is not required for NCAA eligibility. However, it may be required for college admission. </a:t>
            </a:r>
            <a:endParaRPr lang="en-US" dirty="0" smtClean="0"/>
          </a:p>
          <a:p>
            <a:r>
              <a:rPr lang="en-US" b="1" dirty="0"/>
              <a:t>What will the Clearinghouse provide to those institutions that are recruiting me? </a:t>
            </a:r>
            <a:r>
              <a:rPr lang="en-US" dirty="0"/>
              <a:t>The Clearinghouse will send your eligibility status to any Division I or II institution that requests it provided you give permission on your student-release form. </a:t>
            </a:r>
            <a:endParaRPr lang="en-US" dirty="0" smtClean="0"/>
          </a:p>
          <a:p>
            <a:r>
              <a:rPr lang="en-US" b="1" u="sng" dirty="0"/>
              <a:t>How can I check on the status of my file at the Clearinghouse? </a:t>
            </a:r>
            <a:r>
              <a:rPr lang="en-US" dirty="0"/>
              <a:t>When you complete the student-release form be sure to enter your Social Security Number and a four digit Personal Identification Number (PIN). After you submit your form, you will then be able to call the 24-hour voice response service at 1-877-262- 1492 and access your record using a touch-tone phone. </a:t>
            </a:r>
          </a:p>
        </p:txBody>
      </p:sp>
    </p:spTree>
    <p:extLst>
      <p:ext uri="{BB962C8B-B14F-4D97-AF65-F5344CB8AC3E}">
        <p14:creationId xmlns:p14="http://schemas.microsoft.com/office/powerpoint/2010/main" val="123042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266</TotalTime>
  <Words>2847</Words>
  <Application>Microsoft Office PowerPoint</Application>
  <PresentationFormat>Widescreen</PresentationFormat>
  <Paragraphs>435</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Rockwell</vt:lpstr>
      <vt:lpstr>Rockwell Condensed</vt:lpstr>
      <vt:lpstr>Wingdings</vt:lpstr>
      <vt:lpstr>Wood Type</vt:lpstr>
      <vt:lpstr>College Athlete Requirements</vt:lpstr>
      <vt:lpstr>What it takes to be a College Athlete.</vt:lpstr>
      <vt:lpstr>The odds of Getting an Athletic scholarship</vt:lpstr>
      <vt:lpstr>Odds of playing in college</vt:lpstr>
      <vt:lpstr>What needs to be done academically.</vt:lpstr>
      <vt:lpstr>Requirements</vt:lpstr>
      <vt:lpstr>Requirements continued…</vt:lpstr>
      <vt:lpstr>Common questions:</vt:lpstr>
      <vt:lpstr>Questions Continued…</vt:lpstr>
      <vt:lpstr>Academics increase your odds of playing in college.</vt:lpstr>
      <vt:lpstr>CHECKLIST FOR HIGH SCHOOL ATHLETES MAKING INITIAL CONTACT WITH COLLEGE COACHES</vt:lpstr>
      <vt:lpstr>Checklist Continued: </vt:lpstr>
      <vt:lpstr>What are College Recruiters looking for</vt:lpstr>
      <vt:lpstr>1) CHARACTER: the mental and moral qualities distinctive to an individual.</vt:lpstr>
      <vt:lpstr>2) ABILITY:  talent, skill, or proficiency in a particular area. "a man of exceptional ability" </vt:lpstr>
      <vt:lpstr>3) ACADEMIC ACHIEVEMENTS:</vt:lpstr>
      <vt:lpstr>4) WORK ETHIC: noun the principle that hard work is intrinsically virtuous or worthy of reward. </vt:lpstr>
      <vt:lpstr>5) PHYSICAL ATTRIBUTES [SIZE]:</vt:lpstr>
      <vt:lpstr>6) STRENGTHS: </vt:lpstr>
      <vt:lpstr>7) RELIABILITY:</vt:lpstr>
      <vt:lpstr>8) COACH ABILITY:</vt:lpstr>
      <vt:lpstr>9) LEADERSHIP:</vt:lpstr>
      <vt:lpstr>10) INTEREST:</vt:lpstr>
      <vt:lpstr>Talk with your coaches</vt:lpstr>
      <vt:lpstr>It starts your freshman year!</vt:lpstr>
      <vt:lpstr>RESOURCES</vt:lpstr>
      <vt:lpstr>PowerPoint Presentation</vt:lpstr>
      <vt:lpstr>Sources</vt:lpstr>
    </vt:vector>
  </TitlesOfParts>
  <Company>Salem-Keizer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Athlete Requirements</dc:title>
  <dc:creator>Jordan Augustadt</dc:creator>
  <cp:lastModifiedBy>Jordan Augustadt</cp:lastModifiedBy>
  <cp:revision>22</cp:revision>
  <cp:lastPrinted>2016-03-10T16:00:45Z</cp:lastPrinted>
  <dcterms:created xsi:type="dcterms:W3CDTF">2016-01-26T22:47:33Z</dcterms:created>
  <dcterms:modified xsi:type="dcterms:W3CDTF">2016-03-10T16:05:56Z</dcterms:modified>
</cp:coreProperties>
</file>